
<file path=[Content_Types].xml><?xml version="1.0" encoding="utf-8"?>
<Types xmlns="http://schemas.openxmlformats.org/package/2006/content-types">
  <Default ContentType="application/xml" Extension="xml"/>
  <Default ContentType="image/jpeg" Extension="jpeg"/>
  <Default ContentType="image/png" Extension="png"/>
  <Default ContentType="application/vnd.openxmlformats-package.relationships+xml" Extension="rels"/>
  <Default ContentType="image/x-emf" Extension="emf"/>
  <Default ContentType="image/tiff" Extension="tiff"/>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theme+xml" PartName="/ppt/theme/theme2.xml"/>
  <Override ContentType="application/vnd.openxmlformats-officedocument.presentationml.notesSlide+xml" PartName="/ppt/notesSlides/notesSlide1.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4" Target="docProps/app.xml" Type="http://schemas.openxmlformats.org/officeDocument/2006/relationships/extended-properties"/><Relationship Id="rId1" Target="ppt/presentation.xml" Type="http://schemas.openxmlformats.org/officeDocument/2006/relationships/officeDocument"/><Relationship Id="rId2" Target="docProps/thumbnail.jpeg" Type="http://schemas.openxmlformats.org/package/2006/relationships/metadata/thumbnail"/><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0" r:id="rId1"/>
  </p:sldMasterIdLst>
  <p:notesMasterIdLst>
    <p:notesMasterId r:id="rId37"/>
  </p:notesMasterIdLst>
  <p:sldIdLst>
    <p:sldId id="260" r:id="rId2"/>
    <p:sldId id="257" r:id="rId3"/>
    <p:sldId id="292" r:id="rId4"/>
    <p:sldId id="279" r:id="rId5"/>
    <p:sldId id="280" r:id="rId6"/>
    <p:sldId id="259" r:id="rId7"/>
    <p:sldId id="290" r:id="rId8"/>
    <p:sldId id="293" r:id="rId9"/>
    <p:sldId id="262" r:id="rId10"/>
    <p:sldId id="261" r:id="rId11"/>
    <p:sldId id="256" r:id="rId12"/>
    <p:sldId id="264" r:id="rId13"/>
    <p:sldId id="285" r:id="rId14"/>
    <p:sldId id="291" r:id="rId15"/>
    <p:sldId id="284" r:id="rId16"/>
    <p:sldId id="283" r:id="rId17"/>
    <p:sldId id="277" r:id="rId18"/>
    <p:sldId id="265" r:id="rId19"/>
    <p:sldId id="269" r:id="rId20"/>
    <p:sldId id="275" r:id="rId21"/>
    <p:sldId id="274" r:id="rId22"/>
    <p:sldId id="276" r:id="rId23"/>
    <p:sldId id="267" r:id="rId24"/>
    <p:sldId id="266" r:id="rId25"/>
    <p:sldId id="268" r:id="rId26"/>
    <p:sldId id="258" r:id="rId27"/>
    <p:sldId id="270" r:id="rId28"/>
    <p:sldId id="271" r:id="rId29"/>
    <p:sldId id="272" r:id="rId30"/>
    <p:sldId id="273" r:id="rId31"/>
    <p:sldId id="287" r:id="rId32"/>
    <p:sldId id="289" r:id="rId33"/>
    <p:sldId id="282" r:id="rId34"/>
    <p:sldId id="278" r:id="rId35"/>
    <p:sldId id="286" r:id="rId36"/>
  </p:sldIdLst>
  <p:sldSz cx="12192000" cy="6858000"/>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870"/>
    <p:restoredTop sz="92663"/>
  </p:normalViewPr>
  <p:slideViewPr>
    <p:cSldViewPr snapToGrid="0" snapToObjects="1">
      <p:cViewPr>
        <p:scale>
          <a:sx n="67" d="100"/>
          <a:sy n="67" d="100"/>
        </p:scale>
        <p:origin x="312"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4E2E06-53A9-F74A-98EC-D19A9AAC9E80}" type="datetimeFigureOut">
              <a:rPr lang="es-ES_tradnl" smtClean="0"/>
              <a:t>13/4/20</a:t>
            </a:fld>
            <a:endParaRPr lang="es-ES_tradn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2D8F6D-505B-6C44-90A0-6D4754A61FF7}" type="slidenum">
              <a:rPr lang="es-ES_tradnl" smtClean="0"/>
              <a:t>‹Nr.›</a:t>
            </a:fld>
            <a:endParaRPr lang="es-ES_tradnl"/>
          </a:p>
        </p:txBody>
      </p:sp>
    </p:spTree>
    <p:extLst>
      <p:ext uri="{BB962C8B-B14F-4D97-AF65-F5344CB8AC3E}">
        <p14:creationId xmlns:p14="http://schemas.microsoft.com/office/powerpoint/2010/main" val="1692293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dirty="0" smtClean="0"/>
              <a:t>Se sospecha que el virus tiene múltiples modos de transmisión</a:t>
            </a:r>
            <a:endParaRPr lang="es-ES_tradnl" dirty="0"/>
          </a:p>
        </p:txBody>
      </p:sp>
      <p:sp>
        <p:nvSpPr>
          <p:cNvPr id="4" name="Marcador de número de diapositiva 3"/>
          <p:cNvSpPr>
            <a:spLocks noGrp="1"/>
          </p:cNvSpPr>
          <p:nvPr>
            <p:ph type="sldNum" sz="quarter" idx="10"/>
          </p:nvPr>
        </p:nvSpPr>
        <p:spPr/>
        <p:txBody>
          <a:bodyPr/>
          <a:lstStyle/>
          <a:p>
            <a:fld id="{E52D8F6D-505B-6C44-90A0-6D4754A61FF7}" type="slidenum">
              <a:rPr lang="es-ES_tradnl" smtClean="0"/>
              <a:t>4</a:t>
            </a:fld>
            <a:endParaRPr lang="es-ES_tradnl"/>
          </a:p>
        </p:txBody>
      </p:sp>
    </p:spTree>
    <p:extLst>
      <p:ext uri="{BB962C8B-B14F-4D97-AF65-F5344CB8AC3E}">
        <p14:creationId xmlns:p14="http://schemas.microsoft.com/office/powerpoint/2010/main" val="1108694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_tradnl" smtClean="0"/>
              <a:t>Clic para editar título</a:t>
            </a:r>
            <a:endParaRPr lang="es-ES_tradn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smtClean="0"/>
              <a:t>Haga clic para modificar el estilo de subtítulo del patrón</a:t>
            </a:r>
            <a:endParaRPr lang="es-ES_tradnl"/>
          </a:p>
        </p:txBody>
      </p:sp>
      <p:sp>
        <p:nvSpPr>
          <p:cNvPr id="4" name="Marcador de fecha 3"/>
          <p:cNvSpPr>
            <a:spLocks noGrp="1"/>
          </p:cNvSpPr>
          <p:nvPr>
            <p:ph type="dt" sz="half" idx="10"/>
          </p:nvPr>
        </p:nvSpPr>
        <p:spPr/>
        <p:txBody>
          <a:bodyPr/>
          <a:lstStyle/>
          <a:p>
            <a:fld id="{1650F277-CFF2-1641-B5F3-0B0C6202358C}" type="datetimeFigureOut">
              <a:rPr lang="es-ES_tradnl" smtClean="0"/>
              <a:t>13/4/20</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015E17BF-8847-ED46-8D2D-F1B9C4AC5DBA}" type="slidenum">
              <a:rPr lang="es-ES_tradnl" smtClean="0"/>
              <a:t>‹Nr.›</a:t>
            </a:fld>
            <a:endParaRPr lang="es-ES_tradnl"/>
          </a:p>
        </p:txBody>
      </p:sp>
    </p:spTree>
    <p:extLst>
      <p:ext uri="{BB962C8B-B14F-4D97-AF65-F5344CB8AC3E}">
        <p14:creationId xmlns:p14="http://schemas.microsoft.com/office/powerpoint/2010/main" val="409411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p:txBody>
          <a:bodyPr/>
          <a:lstStyle/>
          <a:p>
            <a:fld id="{1650F277-CFF2-1641-B5F3-0B0C6202358C}" type="datetimeFigureOut">
              <a:rPr lang="es-ES_tradnl" smtClean="0"/>
              <a:t>13/4/20</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015E17BF-8847-ED46-8D2D-F1B9C4AC5DBA}" type="slidenum">
              <a:rPr lang="es-ES_tradnl" smtClean="0"/>
              <a:t>‹Nr.›</a:t>
            </a:fld>
            <a:endParaRPr lang="es-ES_tradnl"/>
          </a:p>
        </p:txBody>
      </p:sp>
    </p:spTree>
    <p:extLst>
      <p:ext uri="{BB962C8B-B14F-4D97-AF65-F5344CB8AC3E}">
        <p14:creationId xmlns:p14="http://schemas.microsoft.com/office/powerpoint/2010/main" val="966469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_tradnl" smtClean="0"/>
              <a:t>Clic para editar título</a:t>
            </a:r>
            <a:endParaRPr lang="es-ES_tradnl"/>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p:txBody>
          <a:bodyPr/>
          <a:lstStyle/>
          <a:p>
            <a:fld id="{1650F277-CFF2-1641-B5F3-0B0C6202358C}" type="datetimeFigureOut">
              <a:rPr lang="es-ES_tradnl" smtClean="0"/>
              <a:t>13/4/20</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015E17BF-8847-ED46-8D2D-F1B9C4AC5DBA}" type="slidenum">
              <a:rPr lang="es-ES_tradnl" smtClean="0"/>
              <a:t>‹Nr.›</a:t>
            </a:fld>
            <a:endParaRPr lang="es-ES_tradnl"/>
          </a:p>
        </p:txBody>
      </p:sp>
    </p:spTree>
    <p:extLst>
      <p:ext uri="{BB962C8B-B14F-4D97-AF65-F5344CB8AC3E}">
        <p14:creationId xmlns:p14="http://schemas.microsoft.com/office/powerpoint/2010/main" val="2040770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p:txBody>
          <a:bodyPr/>
          <a:lstStyle/>
          <a:p>
            <a:fld id="{1650F277-CFF2-1641-B5F3-0B0C6202358C}" type="datetimeFigureOut">
              <a:rPr lang="es-ES_tradnl" smtClean="0"/>
              <a:t>13/4/20</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015E17BF-8847-ED46-8D2D-F1B9C4AC5DBA}" type="slidenum">
              <a:rPr lang="es-ES_tradnl" smtClean="0"/>
              <a:t>‹Nr.›</a:t>
            </a:fld>
            <a:endParaRPr lang="es-ES_tradnl"/>
          </a:p>
        </p:txBody>
      </p:sp>
    </p:spTree>
    <p:extLst>
      <p:ext uri="{BB962C8B-B14F-4D97-AF65-F5344CB8AC3E}">
        <p14:creationId xmlns:p14="http://schemas.microsoft.com/office/powerpoint/2010/main" val="438803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_tradnl" smtClean="0"/>
              <a:t>Clic para editar título</a:t>
            </a:r>
            <a:endParaRPr lang="es-ES_tradnl"/>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1650F277-CFF2-1641-B5F3-0B0C6202358C}" type="datetimeFigureOut">
              <a:rPr lang="es-ES_tradnl" smtClean="0"/>
              <a:t>13/4/20</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015E17BF-8847-ED46-8D2D-F1B9C4AC5DBA}" type="slidenum">
              <a:rPr lang="es-ES_tradnl" smtClean="0"/>
              <a:t>‹Nr.›</a:t>
            </a:fld>
            <a:endParaRPr lang="es-ES_tradnl"/>
          </a:p>
        </p:txBody>
      </p:sp>
    </p:spTree>
    <p:extLst>
      <p:ext uri="{BB962C8B-B14F-4D97-AF65-F5344CB8AC3E}">
        <p14:creationId xmlns:p14="http://schemas.microsoft.com/office/powerpoint/2010/main" val="506521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contenido 2"/>
          <p:cNvSpPr>
            <a:spLocks noGrp="1"/>
          </p:cNvSpPr>
          <p:nvPr>
            <p:ph sz="half" idx="1"/>
          </p:nvPr>
        </p:nvSpPr>
        <p:spPr>
          <a:xfrm>
            <a:off x="838200" y="1825625"/>
            <a:ext cx="5181600" cy="435133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contenido 3"/>
          <p:cNvSpPr>
            <a:spLocks noGrp="1"/>
          </p:cNvSpPr>
          <p:nvPr>
            <p:ph sz="half" idx="2"/>
          </p:nvPr>
        </p:nvSpPr>
        <p:spPr>
          <a:xfrm>
            <a:off x="6172200" y="1825625"/>
            <a:ext cx="5181600" cy="435133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5" name="Marcador de fecha 4"/>
          <p:cNvSpPr>
            <a:spLocks noGrp="1"/>
          </p:cNvSpPr>
          <p:nvPr>
            <p:ph type="dt" sz="half" idx="10"/>
          </p:nvPr>
        </p:nvSpPr>
        <p:spPr/>
        <p:txBody>
          <a:bodyPr/>
          <a:lstStyle/>
          <a:p>
            <a:fld id="{1650F277-CFF2-1641-B5F3-0B0C6202358C}" type="datetimeFigureOut">
              <a:rPr lang="es-ES_tradnl" smtClean="0"/>
              <a:t>13/4/20</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015E17BF-8847-ED46-8D2D-F1B9C4AC5DBA}" type="slidenum">
              <a:rPr lang="es-ES_tradnl" smtClean="0"/>
              <a:t>‹Nr.›</a:t>
            </a:fld>
            <a:endParaRPr lang="es-ES_tradnl"/>
          </a:p>
        </p:txBody>
      </p:sp>
    </p:spTree>
    <p:extLst>
      <p:ext uri="{BB962C8B-B14F-4D97-AF65-F5344CB8AC3E}">
        <p14:creationId xmlns:p14="http://schemas.microsoft.com/office/powerpoint/2010/main" val="486631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_tradnl" smtClean="0"/>
              <a:t>Clic para editar título</a:t>
            </a:r>
            <a:endParaRPr lang="es-ES_tradnl"/>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7" name="Marcador de fecha 6"/>
          <p:cNvSpPr>
            <a:spLocks noGrp="1"/>
          </p:cNvSpPr>
          <p:nvPr>
            <p:ph type="dt" sz="half" idx="10"/>
          </p:nvPr>
        </p:nvSpPr>
        <p:spPr/>
        <p:txBody>
          <a:bodyPr/>
          <a:lstStyle/>
          <a:p>
            <a:fld id="{1650F277-CFF2-1641-B5F3-0B0C6202358C}" type="datetimeFigureOut">
              <a:rPr lang="es-ES_tradnl" smtClean="0"/>
              <a:t>13/4/20</a:t>
            </a:fld>
            <a:endParaRPr lang="es-ES_tradnl"/>
          </a:p>
        </p:txBody>
      </p:sp>
      <p:sp>
        <p:nvSpPr>
          <p:cNvPr id="8" name="Marcador de pie de página 7"/>
          <p:cNvSpPr>
            <a:spLocks noGrp="1"/>
          </p:cNvSpPr>
          <p:nvPr>
            <p:ph type="ftr" sz="quarter" idx="11"/>
          </p:nvPr>
        </p:nvSpPr>
        <p:spPr/>
        <p:txBody>
          <a:bodyPr/>
          <a:lstStyle/>
          <a:p>
            <a:endParaRPr lang="es-ES_tradnl"/>
          </a:p>
        </p:txBody>
      </p:sp>
      <p:sp>
        <p:nvSpPr>
          <p:cNvPr id="9" name="Marcador de número de diapositiva 8"/>
          <p:cNvSpPr>
            <a:spLocks noGrp="1"/>
          </p:cNvSpPr>
          <p:nvPr>
            <p:ph type="sldNum" sz="quarter" idx="12"/>
          </p:nvPr>
        </p:nvSpPr>
        <p:spPr/>
        <p:txBody>
          <a:bodyPr/>
          <a:lstStyle/>
          <a:p>
            <a:fld id="{015E17BF-8847-ED46-8D2D-F1B9C4AC5DBA}" type="slidenum">
              <a:rPr lang="es-ES_tradnl" smtClean="0"/>
              <a:t>‹Nr.›</a:t>
            </a:fld>
            <a:endParaRPr lang="es-ES_tradnl"/>
          </a:p>
        </p:txBody>
      </p:sp>
    </p:spTree>
    <p:extLst>
      <p:ext uri="{BB962C8B-B14F-4D97-AF65-F5344CB8AC3E}">
        <p14:creationId xmlns:p14="http://schemas.microsoft.com/office/powerpoint/2010/main" val="1203892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fecha 2"/>
          <p:cNvSpPr>
            <a:spLocks noGrp="1"/>
          </p:cNvSpPr>
          <p:nvPr>
            <p:ph type="dt" sz="half" idx="10"/>
          </p:nvPr>
        </p:nvSpPr>
        <p:spPr/>
        <p:txBody>
          <a:bodyPr/>
          <a:lstStyle/>
          <a:p>
            <a:fld id="{1650F277-CFF2-1641-B5F3-0B0C6202358C}" type="datetimeFigureOut">
              <a:rPr lang="es-ES_tradnl" smtClean="0"/>
              <a:t>13/4/20</a:t>
            </a:fld>
            <a:endParaRPr lang="es-ES_tradnl"/>
          </a:p>
        </p:txBody>
      </p:sp>
      <p:sp>
        <p:nvSpPr>
          <p:cNvPr id="4" name="Marcador de pie de página 3"/>
          <p:cNvSpPr>
            <a:spLocks noGrp="1"/>
          </p:cNvSpPr>
          <p:nvPr>
            <p:ph type="ftr" sz="quarter" idx="11"/>
          </p:nvPr>
        </p:nvSpPr>
        <p:spPr/>
        <p:txBody>
          <a:bodyPr/>
          <a:lstStyle/>
          <a:p>
            <a:endParaRPr lang="es-ES_tradnl"/>
          </a:p>
        </p:txBody>
      </p:sp>
      <p:sp>
        <p:nvSpPr>
          <p:cNvPr id="5" name="Marcador de número de diapositiva 4"/>
          <p:cNvSpPr>
            <a:spLocks noGrp="1"/>
          </p:cNvSpPr>
          <p:nvPr>
            <p:ph type="sldNum" sz="quarter" idx="12"/>
          </p:nvPr>
        </p:nvSpPr>
        <p:spPr/>
        <p:txBody>
          <a:bodyPr/>
          <a:lstStyle/>
          <a:p>
            <a:fld id="{015E17BF-8847-ED46-8D2D-F1B9C4AC5DBA}" type="slidenum">
              <a:rPr lang="es-ES_tradnl" smtClean="0"/>
              <a:t>‹Nr.›</a:t>
            </a:fld>
            <a:endParaRPr lang="es-ES_tradnl"/>
          </a:p>
        </p:txBody>
      </p:sp>
    </p:spTree>
    <p:extLst>
      <p:ext uri="{BB962C8B-B14F-4D97-AF65-F5344CB8AC3E}">
        <p14:creationId xmlns:p14="http://schemas.microsoft.com/office/powerpoint/2010/main" val="235754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1650F277-CFF2-1641-B5F3-0B0C6202358C}" type="datetimeFigureOut">
              <a:rPr lang="es-ES_tradnl" smtClean="0"/>
              <a:t>13/4/20</a:t>
            </a:fld>
            <a:endParaRPr lang="es-ES_tradnl"/>
          </a:p>
        </p:txBody>
      </p:sp>
      <p:sp>
        <p:nvSpPr>
          <p:cNvPr id="3" name="Marcador de pie de página 2"/>
          <p:cNvSpPr>
            <a:spLocks noGrp="1"/>
          </p:cNvSpPr>
          <p:nvPr>
            <p:ph type="ftr" sz="quarter" idx="11"/>
          </p:nvPr>
        </p:nvSpPr>
        <p:spPr/>
        <p:txBody>
          <a:bodyPr/>
          <a:lstStyle/>
          <a:p>
            <a:endParaRPr lang="es-ES_tradnl"/>
          </a:p>
        </p:txBody>
      </p:sp>
      <p:sp>
        <p:nvSpPr>
          <p:cNvPr id="4" name="Marcador de número de diapositiva 3"/>
          <p:cNvSpPr>
            <a:spLocks noGrp="1"/>
          </p:cNvSpPr>
          <p:nvPr>
            <p:ph type="sldNum" sz="quarter" idx="12"/>
          </p:nvPr>
        </p:nvSpPr>
        <p:spPr/>
        <p:txBody>
          <a:bodyPr/>
          <a:lstStyle/>
          <a:p>
            <a:fld id="{015E17BF-8847-ED46-8D2D-F1B9C4AC5DBA}" type="slidenum">
              <a:rPr lang="es-ES_tradnl" smtClean="0"/>
              <a:t>‹Nr.›</a:t>
            </a:fld>
            <a:endParaRPr lang="es-ES_tradnl"/>
          </a:p>
        </p:txBody>
      </p:sp>
    </p:spTree>
    <p:extLst>
      <p:ext uri="{BB962C8B-B14F-4D97-AF65-F5344CB8AC3E}">
        <p14:creationId xmlns:p14="http://schemas.microsoft.com/office/powerpoint/2010/main" val="212283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smtClean="0"/>
              <a:t>Clic para editar título</a:t>
            </a:r>
            <a:endParaRPr lang="es-ES_tradnl"/>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1650F277-CFF2-1641-B5F3-0B0C6202358C}" type="datetimeFigureOut">
              <a:rPr lang="es-ES_tradnl" smtClean="0"/>
              <a:t>13/4/20</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015E17BF-8847-ED46-8D2D-F1B9C4AC5DBA}" type="slidenum">
              <a:rPr lang="es-ES_tradnl" smtClean="0"/>
              <a:t>‹Nr.›</a:t>
            </a:fld>
            <a:endParaRPr lang="es-ES_tradnl"/>
          </a:p>
        </p:txBody>
      </p:sp>
    </p:spTree>
    <p:extLst>
      <p:ext uri="{BB962C8B-B14F-4D97-AF65-F5344CB8AC3E}">
        <p14:creationId xmlns:p14="http://schemas.microsoft.com/office/powerpoint/2010/main" val="883051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smtClean="0"/>
              <a:t>Clic para editar título</a:t>
            </a:r>
            <a:endParaRPr lang="es-ES_tradnl"/>
          </a:p>
        </p:txBody>
      </p:sp>
      <p:sp>
        <p:nvSpPr>
          <p:cNvPr id="3" name="Marcador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1650F277-CFF2-1641-B5F3-0B0C6202358C}" type="datetimeFigureOut">
              <a:rPr lang="es-ES_tradnl" smtClean="0"/>
              <a:t>13/4/20</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015E17BF-8847-ED46-8D2D-F1B9C4AC5DBA}" type="slidenum">
              <a:rPr lang="es-ES_tradnl" smtClean="0"/>
              <a:t>‹Nr.›</a:t>
            </a:fld>
            <a:endParaRPr lang="es-ES_tradnl"/>
          </a:p>
        </p:txBody>
      </p:sp>
    </p:spTree>
    <p:extLst>
      <p:ext uri="{BB962C8B-B14F-4D97-AF65-F5344CB8AC3E}">
        <p14:creationId xmlns:p14="http://schemas.microsoft.com/office/powerpoint/2010/main" val="19465604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_tradnl" smtClean="0"/>
              <a:t>Clic para editar título</a:t>
            </a:r>
            <a:endParaRPr lang="es-ES_tradnl"/>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50F277-CFF2-1641-B5F3-0B0C6202358C}" type="datetimeFigureOut">
              <a:rPr lang="es-ES_tradnl" smtClean="0"/>
              <a:t>13/4/20</a:t>
            </a:fld>
            <a:endParaRPr lang="es-ES_tradnl"/>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5E17BF-8847-ED46-8D2D-F1B9C4AC5DBA}" type="slidenum">
              <a:rPr lang="es-ES_tradnl" smtClean="0"/>
              <a:t>‹Nr.›</a:t>
            </a:fld>
            <a:endParaRPr lang="es-ES_tradnl"/>
          </a:p>
        </p:txBody>
      </p:sp>
    </p:spTree>
    <p:extLst>
      <p:ext uri="{BB962C8B-B14F-4D97-AF65-F5344CB8AC3E}">
        <p14:creationId xmlns:p14="http://schemas.microsoft.com/office/powerpoint/2010/main" val="344884142"/>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arget="../slideLayouts/slideLayout1.xml" Type="http://schemas.openxmlformats.org/officeDocument/2006/relationships/slideLayout"/><Relationship Id="rId2" Target="../media/image1.jpeg" Type="http://schemas.openxmlformats.org/officeDocument/2006/relationships/image"/></Relationships>
</file>

<file path=ppt/slides/_rels/slide10.xml.rels><?xml version="1.0" encoding="UTF-8" standalone="yes" ?><Relationships xmlns="http://schemas.openxmlformats.org/package/2006/relationships"><Relationship Id="rId1" Target="../slideLayouts/slideLayout2.xml" Type="http://schemas.openxmlformats.org/officeDocument/2006/relationships/slideLayout"/><Relationship Id="rId2" Target="../media/image1.jpeg" Type="http://schemas.openxmlformats.org/officeDocument/2006/relationships/image"/></Relationships>
</file>

<file path=ppt/slides/_rels/slide11.xml.rels><?xml version="1.0" encoding="UTF-8" standalone="yes" ?><Relationships xmlns="http://schemas.openxmlformats.org/package/2006/relationships"><Relationship Id="rId1" Target="../slideLayouts/slideLayout2.xml" Type="http://schemas.openxmlformats.org/officeDocument/2006/relationships/slideLayout"/><Relationship Id="rId2" Target="../media/image1.jpeg" Type="http://schemas.openxmlformats.org/officeDocument/2006/relationships/image"/></Relationships>
</file>

<file path=ppt/slides/_rels/slide12.xml.rels><?xml version="1.0" encoding="UTF-8" standalone="yes" ?><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13.xml.rels><?xml version="1.0" encoding="UTF-8" standalone="yes" ?><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 Id="rId3" Target="../media/image1.jpeg" Type="http://schemas.openxmlformats.org/officeDocument/2006/relationships/image"/></Relationships>
</file>

<file path=ppt/slides/_rels/slide14.xml.rels><?xml version="1.0" encoding="UTF-8" standalone="yes" ?><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 Id="rId3" Target="../media/image1.jpeg" Type="http://schemas.openxmlformats.org/officeDocument/2006/relationships/image"/></Relationships>
</file>

<file path=ppt/slides/_rels/slide15.xml.rels><?xml version="1.0" encoding="UTF-8" standalone="yes" ?><Relationships xmlns="http://schemas.openxmlformats.org/package/2006/relationships"><Relationship Id="rId1" Target="../slideLayouts/slideLayout6.xml" Type="http://schemas.openxmlformats.org/officeDocument/2006/relationships/slideLayout"/><Relationship Id="rId2" Target="../media/image7.png" Type="http://schemas.openxmlformats.org/officeDocument/2006/relationships/image"/><Relationship Id="rId3" Target="../media/image1.jpeg" Type="http://schemas.openxmlformats.org/officeDocument/2006/relationships/image"/></Relationships>
</file>

<file path=ppt/slides/_rels/slide16.xml.rels><?xml version="1.0" encoding="UTF-8" standalone="yes" ?><Relationships xmlns="http://schemas.openxmlformats.org/package/2006/relationships"><Relationship Id="rId3" Target="../media/image1.jpeg" Type="http://schemas.openxmlformats.org/officeDocument/2006/relationships/image"/><Relationship Id="rId4" Target="../media/image9.jpeg" Type="http://schemas.openxmlformats.org/officeDocument/2006/relationships/image"/><Relationship Id="rId1" Target="../slideLayouts/slideLayout2.xml" Type="http://schemas.openxmlformats.org/officeDocument/2006/relationships/slideLayout"/><Relationship Id="rId2" Target="../media/image8.jpeg" Type="http://schemas.openxmlformats.org/officeDocument/2006/relationships/image"/></Relationships>
</file>

<file path=ppt/slides/_rels/slide17.xml.rels><?xml version="1.0" encoding="UTF-8" standalone="yes" ?><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18.xml.rels><?xml version="1.0" encoding="UTF-8" standalone="yes" ?><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jpeg" Type="http://schemas.openxmlformats.org/officeDocument/2006/relationships/image"/></Relationships>
</file>

<file path=ppt/slides/_rels/slide19.xml.rels><?xml version="1.0" encoding="UTF-8" standalone="yes" ?><Relationships xmlns="http://schemas.openxmlformats.org/package/2006/relationships"><Relationship Id="rId1" Target="../slideLayouts/slideLayout2.xml" Type="http://schemas.openxmlformats.org/officeDocument/2006/relationships/slideLayout"/><Relationship Id="rId2" Target="../media/image1.jpeg" Type="http://schemas.openxmlformats.org/officeDocument/2006/relationships/image"/></Relationships>
</file>

<file path=ppt/slides/_rels/slide2.xml.rels><?xml version="1.0" encoding="UTF-8" standalone="yes" ?><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20.xml.rels><?xml version="1.0" encoding="UTF-8" standalone="yes" ?><Relationships xmlns="http://schemas.openxmlformats.org/package/2006/relationships"><Relationship Id="rId1" Target="../slideLayouts/slideLayout2.xml" Type="http://schemas.openxmlformats.org/officeDocument/2006/relationships/slideLayout"/><Relationship Id="rId2" Target="../media/image1.jpeg" Type="http://schemas.openxmlformats.org/officeDocument/2006/relationships/image"/></Relationships>
</file>

<file path=ppt/slides/_rels/slide21.xml.rels><?xml version="1.0" encoding="UTF-8" standalone="yes" ?><Relationships xmlns="http://schemas.openxmlformats.org/package/2006/relationships"><Relationship Id="rId1" Target="../slideLayouts/slideLayout7.xml" Type="http://schemas.openxmlformats.org/officeDocument/2006/relationships/slideLayout"/><Relationship Id="rId2" Target="../media/image11.jpeg" Type="http://schemas.openxmlformats.org/officeDocument/2006/relationships/image"/><Relationship Id="rId3" Target="../media/image1.jpeg" Type="http://schemas.openxmlformats.org/officeDocument/2006/relationships/image"/></Relationships>
</file>

<file path=ppt/slides/_rels/slide22.xml.rels><?xml version="1.0" encoding="UTF-8" standalone="yes" ?><Relationships xmlns="http://schemas.openxmlformats.org/package/2006/relationships"><Relationship Id="rId1" Target="../slideLayouts/slideLayout7.xml" Type="http://schemas.openxmlformats.org/officeDocument/2006/relationships/slideLayout"/><Relationship Id="rId2" Target="../media/image12.jpeg" Type="http://schemas.openxmlformats.org/officeDocument/2006/relationships/image"/><Relationship Id="rId3" Target="../media/image1.jpeg" Type="http://schemas.openxmlformats.org/officeDocument/2006/relationships/image"/></Relationships>
</file>

<file path=ppt/slides/_rels/slide23.xml.rels><?xml version="1.0" encoding="UTF-8" standalone="yes" ?><Relationships xmlns="http://schemas.openxmlformats.org/package/2006/relationships"><Relationship Id="rId1" Target="../slideLayouts/slideLayout2.xml" Type="http://schemas.openxmlformats.org/officeDocument/2006/relationships/slideLayout"/><Relationship Id="rId2" Target="../media/image13.png" Type="http://schemas.openxmlformats.org/officeDocument/2006/relationships/image"/><Relationship Id="rId3" Target="../media/image1.jpeg" Type="http://schemas.openxmlformats.org/officeDocument/2006/relationships/image"/></Relationships>
</file>

<file path=ppt/slides/_rels/slide24.xml.rels><?xml version="1.0" encoding="UTF-8" standalone="yes" ?><Relationships xmlns="http://schemas.openxmlformats.org/package/2006/relationships"><Relationship Id="rId1" Target="../slideLayouts/slideLayout7.xml" Type="http://schemas.openxmlformats.org/officeDocument/2006/relationships/slideLayout"/><Relationship Id="rId2" Target="../media/image14.emf" Type="http://schemas.openxmlformats.org/officeDocument/2006/relationships/image"/><Relationship Id="rId3" Target="../media/image1.jpeg" Type="http://schemas.openxmlformats.org/officeDocument/2006/relationships/image"/></Relationships>
</file>

<file path=ppt/slides/_rels/slide25.xml.rels><?xml version="1.0" encoding="UTF-8" standalone="yes" ?><Relationships xmlns="http://schemas.openxmlformats.org/package/2006/relationships"><Relationship Id="rId1" Target="../slideLayouts/slideLayout2.xml" Type="http://schemas.openxmlformats.org/officeDocument/2006/relationships/slideLayout"/><Relationship Id="rId2" Target="../media/image1.jpeg" Type="http://schemas.openxmlformats.org/officeDocument/2006/relationships/image"/></Relationships>
</file>

<file path=ppt/slides/_rels/slide26.xml.rels><?xml version="1.0" encoding="UTF-8" standalone="yes" ?><Relationships xmlns="http://schemas.openxmlformats.org/package/2006/relationships"><Relationship Id="rId1" Target="../slideLayouts/slideLayout2.xml" Type="http://schemas.openxmlformats.org/officeDocument/2006/relationships/slideLayout"/><Relationship Id="rId2" Target="../media/image1.jpeg" Type="http://schemas.openxmlformats.org/officeDocument/2006/relationships/image"/></Relationships>
</file>

<file path=ppt/slides/_rels/slide27.xml.rels><?xml version="1.0" encoding="UTF-8" standalone="yes" ?><Relationships xmlns="http://schemas.openxmlformats.org/package/2006/relationships"><Relationship Id="rId1" Target="../slideLayouts/slideLayout2.xml" Type="http://schemas.openxmlformats.org/officeDocument/2006/relationships/slideLayout"/><Relationship Id="rId2" Target="../media/image1.jpeg" Type="http://schemas.openxmlformats.org/officeDocument/2006/relationships/image"/></Relationships>
</file>

<file path=ppt/slides/_rels/slide28.xml.rels><?xml version="1.0" encoding="UTF-8" standalone="yes" ?><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29.xml.rels><?xml version="1.0" encoding="UTF-8" standalone="yes" ?><Relationships xmlns="http://schemas.openxmlformats.org/package/2006/relationships"><Relationship Id="rId1" Target="../slideLayouts/slideLayout2.xml" Type="http://schemas.openxmlformats.org/officeDocument/2006/relationships/slideLayout"/><Relationship Id="rId2" Target="../media/image1.jpeg" Type="http://schemas.openxmlformats.org/officeDocument/2006/relationships/image"/></Relationships>
</file>

<file path=ppt/slides/_rels/slide3.xml.rels><?xml version="1.0" encoding="UTF-8" standalone="yes" ?><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media/image1.jpeg" Type="http://schemas.openxmlformats.org/officeDocument/2006/relationships/image"/></Relationships>
</file>

<file path=ppt/slides/_rels/slide30.xml.rels><?xml version="1.0" encoding="UTF-8" standalone="yes" ?><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31.xml.rels><?xml version="1.0" encoding="UTF-8" standalone="yes" ?><Relationships xmlns="http://schemas.openxmlformats.org/package/2006/relationships"><Relationship Id="rId1" Target="../slideLayouts/slideLayout6.xml" Type="http://schemas.openxmlformats.org/officeDocument/2006/relationships/slideLayout"/><Relationship Id="rId2" Target="../media/image1.jpeg" Type="http://schemas.openxmlformats.org/officeDocument/2006/relationships/image"/><Relationship Id="rId3" Target="../media/image15.jpeg" Type="http://schemas.openxmlformats.org/officeDocument/2006/relationships/image"/></Relationships>
</file>

<file path=ppt/slides/_rels/slide32.xml.rels><?xml version="1.0" encoding="UTF-8" standalone="yes" ?><Relationships xmlns="http://schemas.openxmlformats.org/package/2006/relationships"><Relationship Id="rId1" Target="../slideLayouts/slideLayout6.xml" Type="http://schemas.openxmlformats.org/officeDocument/2006/relationships/slideLayout"/><Relationship Id="rId2" Target="../media/image1.jpeg" Type="http://schemas.openxmlformats.org/officeDocument/2006/relationships/image"/><Relationship Id="rId3" Target="../media/image15.jpeg" Type="http://schemas.openxmlformats.org/officeDocument/2006/relationships/image"/></Relationships>
</file>

<file path=ppt/slides/_rels/slide33.xml.rels><?xml version="1.0" encoding="UTF-8" standalone="yes" ?><Relationships xmlns="http://schemas.openxmlformats.org/package/2006/relationships"><Relationship Id="rId3" Target="../media/image17.jpeg" Type="http://schemas.openxmlformats.org/officeDocument/2006/relationships/image"/><Relationship Id="rId4" Target="../media/image18.jpeg" Type="http://schemas.openxmlformats.org/officeDocument/2006/relationships/image"/><Relationship Id="rId5" Target="../media/image19.jpeg" Type="http://schemas.openxmlformats.org/officeDocument/2006/relationships/image"/><Relationship Id="rId6" Target="../media/image1.jpeg" Type="http://schemas.openxmlformats.org/officeDocument/2006/relationships/image"/><Relationship Id="rId1" Target="../slideLayouts/slideLayout7.xml" Type="http://schemas.openxmlformats.org/officeDocument/2006/relationships/slideLayout"/><Relationship Id="rId2" Target="../media/image16.jpeg" Type="http://schemas.openxmlformats.org/officeDocument/2006/relationships/image"/></Relationships>
</file>

<file path=ppt/slides/_rels/slide34.xml.rels><?xml version="1.0" encoding="UTF-8" standalone="yes" ?><Relationships xmlns="http://schemas.openxmlformats.org/package/2006/relationships"><Relationship Id="rId3" Target="../media/image21.png" Type="http://schemas.openxmlformats.org/officeDocument/2006/relationships/image"/><Relationship Id="rId4" Target="../media/image22.jpeg" Type="http://schemas.openxmlformats.org/officeDocument/2006/relationships/image"/><Relationship Id="rId5" Target="../media/image23.png" Type="http://schemas.openxmlformats.org/officeDocument/2006/relationships/image"/><Relationship Id="rId6" Target="http://www.covidreference.com/" TargetMode="External" Type="http://schemas.openxmlformats.org/officeDocument/2006/relationships/hyperlink"/><Relationship Id="rId1" Target="../slideLayouts/slideLayout7.xml" Type="http://schemas.openxmlformats.org/officeDocument/2006/relationships/slideLayout"/><Relationship Id="rId2" Target="../media/image20.png" Type="http://schemas.openxmlformats.org/officeDocument/2006/relationships/image"/></Relationships>
</file>

<file path=ppt/slides/_rels/slide35.xml.rels><?xml version="1.0" encoding="UTF-8" standalone="yes" ?><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4.xml.rels><?xml version="1.0" encoding="UTF-8" standalone="yes" ?><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jpeg" Type="http://schemas.openxmlformats.org/officeDocument/2006/relationships/image"/></Relationships>
</file>

<file path=ppt/slides/_rels/slide5.xml.rels><?xml version="1.0" encoding="UTF-8" standalone="yes" ?><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6.xml.rels><?xml version="1.0" encoding="UTF-8" standalone="yes" ?><Relationships xmlns="http://schemas.openxmlformats.org/package/2006/relationships"><Relationship Id="rId1" Target="../slideLayouts/slideLayout2.xml" Type="http://schemas.openxmlformats.org/officeDocument/2006/relationships/slideLayout"/><Relationship Id="rId2" Target="../media/image1.jpeg" Type="http://schemas.openxmlformats.org/officeDocument/2006/relationships/image"/><Relationship Id="rId3" Target="../media/image3.jpeg" Type="http://schemas.openxmlformats.org/officeDocument/2006/relationships/image"/></Relationships>
</file>

<file path=ppt/slides/_rels/slide7.xml.rels><?xml version="1.0" encoding="UTF-8" standalone="yes" ?><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 Id="rId3" Target="../media/image1.jpeg" Type="http://schemas.openxmlformats.org/officeDocument/2006/relationships/image"/></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arget="../slideLayouts/slideLayout2.xml" Type="http://schemas.openxmlformats.org/officeDocument/2006/relationships/slideLayout"/><Relationship Id="rId2" Target="../media/image1.jpeg"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540327" y="1122363"/>
            <a:ext cx="11651673" cy="2387600"/>
          </a:xfrm>
        </p:spPr>
        <p:txBody>
          <a:bodyPr/>
          <a:lstStyle/>
          <a:p>
            <a:r>
              <a:rPr lang="es-ES_tradnl" b="1" dirty="0" smtClean="0"/>
              <a:t>Guías de Manejo de COVID 19  </a:t>
            </a:r>
            <a:br>
              <a:rPr lang="es-ES_tradnl" b="1" dirty="0" smtClean="0"/>
            </a:br>
            <a:r>
              <a:rPr lang="es-ES_tradnl" b="1" dirty="0" smtClean="0"/>
              <a:t>en Cirugia</a:t>
            </a:r>
            <a:endParaRPr lang="es-ES_tradnl" b="1" dirty="0"/>
          </a:p>
        </p:txBody>
      </p:sp>
      <p:sp>
        <p:nvSpPr>
          <p:cNvPr id="3" name="Marcador de contenido 2"/>
          <p:cNvSpPr>
            <a:spLocks noGrp="1"/>
          </p:cNvSpPr>
          <p:nvPr>
            <p:ph type="subTitle" idx="1"/>
          </p:nvPr>
        </p:nvSpPr>
        <p:spPr/>
        <p:txBody>
          <a:bodyPr>
            <a:normAutofit fontScale="77500" lnSpcReduction="20000"/>
          </a:bodyPr>
          <a:lstStyle/>
          <a:p>
            <a:pPr marL="0" indent="0">
              <a:buNone/>
            </a:pPr>
            <a:r>
              <a:rPr lang="es-ES_tradnl" sz="4400" b="1" dirty="0" smtClean="0"/>
              <a:t>Objetivo</a:t>
            </a:r>
            <a:r>
              <a:rPr lang="es-ES_tradnl" sz="4400" dirty="0" smtClean="0"/>
              <a:t>: Proteger </a:t>
            </a:r>
            <a:r>
              <a:rPr lang="es-ES_tradnl" sz="4400" dirty="0"/>
              <a:t>a los pacientes ingresados y al personal sanitario de los riesgos de la </a:t>
            </a:r>
            <a:r>
              <a:rPr lang="es-ES_tradnl" sz="4400" dirty="0" smtClean="0"/>
              <a:t>infección por COVID-19 </a:t>
            </a:r>
            <a:r>
              <a:rPr lang="es-ES_tradnl" sz="4400" dirty="0"/>
              <a:t>y asegurar la actividad asistencial vital. </a:t>
            </a:r>
            <a:endParaRPr lang="es-ES_tradnl" sz="4400" dirty="0" smtClean="0"/>
          </a:p>
          <a:p>
            <a:pPr marL="0" indent="0">
              <a:buNone/>
            </a:pPr>
            <a:endParaRPr lang="es-ES_tradnl" sz="4400" dirty="0"/>
          </a:p>
        </p:txBody>
      </p:sp>
      <p:pic>
        <p:nvPicPr>
          <p:cNvPr id="6" name="Imagen 5"/>
          <p:cNvPicPr>
            <a:picLocks noChangeAspect="1"/>
          </p:cNvPicPr>
          <p:nvPr/>
        </p:nvPicPr>
        <p:blipFill>
          <a:blip r:embed="rId2"/>
          <a:stretch>
            <a:fillRect/>
          </a:stretch>
        </p:blipFill>
        <p:spPr>
          <a:xfrm>
            <a:off x="3295650" y="0"/>
            <a:ext cx="5943600" cy="1722089"/>
          </a:xfrm>
          <a:prstGeom prst="rect">
            <a:avLst/>
          </a:prstGeom>
        </p:spPr>
      </p:pic>
    </p:spTree>
    <p:extLst>
      <p:ext uri="{BB962C8B-B14F-4D97-AF65-F5344CB8AC3E}">
        <p14:creationId xmlns:p14="http://schemas.microsoft.com/office/powerpoint/2010/main" val="9038904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708025"/>
            <a:ext cx="10515600" cy="1325563"/>
          </a:xfrm>
        </p:spPr>
        <p:txBody>
          <a:bodyPr>
            <a:normAutofit/>
          </a:bodyPr>
          <a:lstStyle/>
          <a:p>
            <a:pPr algn="ctr"/>
            <a:r>
              <a:rPr lang="es-ES_tradnl" sz="3200" b="1" dirty="0" smtClean="0"/>
              <a:t>HOSPITALIZACION</a:t>
            </a:r>
            <a:endParaRPr lang="es-ES_tradnl" sz="3200" b="1" dirty="0"/>
          </a:p>
        </p:txBody>
      </p:sp>
      <p:sp>
        <p:nvSpPr>
          <p:cNvPr id="3" name="Marcador de contenido 2"/>
          <p:cNvSpPr>
            <a:spLocks noGrp="1"/>
          </p:cNvSpPr>
          <p:nvPr>
            <p:ph idx="1"/>
          </p:nvPr>
        </p:nvSpPr>
        <p:spPr/>
        <p:txBody>
          <a:bodyPr>
            <a:normAutofit fontScale="92500" lnSpcReduction="20000"/>
          </a:bodyPr>
          <a:lstStyle/>
          <a:p>
            <a:pPr algn="just"/>
            <a:r>
              <a:rPr lang="es-ES_tradnl" dirty="0"/>
              <a:t>Pase de visita en planta: Mantener todas las medidas de </a:t>
            </a:r>
            <a:r>
              <a:rPr lang="es-ES_tradnl" dirty="0" smtClean="0"/>
              <a:t>protección </a:t>
            </a:r>
            <a:r>
              <a:rPr lang="es-ES_tradnl" dirty="0"/>
              <a:t>establecidas por cada Servicio </a:t>
            </a:r>
            <a:r>
              <a:rPr lang="es-ES_tradnl" dirty="0" smtClean="0"/>
              <a:t>del hospital</a:t>
            </a:r>
            <a:r>
              <a:rPr lang="es-ES_tradnl" dirty="0"/>
              <a:t>. </a:t>
            </a:r>
          </a:p>
          <a:p>
            <a:pPr algn="just"/>
            <a:r>
              <a:rPr lang="es-ES_tradnl" b="1" dirty="0"/>
              <a:t>Obligatoriedad</a:t>
            </a:r>
            <a:r>
              <a:rPr lang="es-ES_tradnl" dirty="0"/>
              <a:t> de llevar mascarilla </a:t>
            </a:r>
            <a:r>
              <a:rPr lang="es-ES_tradnl" b="1" dirty="0" err="1"/>
              <a:t>quirúrgica</a:t>
            </a:r>
            <a:r>
              <a:rPr lang="es-ES_tradnl" b="1" dirty="0"/>
              <a:t> en todo el entorno hospitalario</a:t>
            </a:r>
            <a:r>
              <a:rPr lang="es-ES_tradnl" dirty="0"/>
              <a:t> y </a:t>
            </a:r>
            <a:r>
              <a:rPr lang="es-ES_tradnl" dirty="0" smtClean="0"/>
              <a:t>u</a:t>
            </a:r>
            <a:r>
              <a:rPr lang="es-ES_tradnl" b="1" dirty="0" smtClean="0"/>
              <a:t>so guantes </a:t>
            </a:r>
            <a:r>
              <a:rPr lang="es-ES_tradnl" dirty="0" smtClean="0"/>
              <a:t>tanto en personal de salud y </a:t>
            </a:r>
            <a:r>
              <a:rPr lang="es-ES_tradnl" dirty="0"/>
              <a:t>pacientes con o sin </a:t>
            </a:r>
            <a:r>
              <a:rPr lang="es-ES_tradnl" dirty="0" err="1"/>
              <a:t>síntomas</a:t>
            </a:r>
            <a:r>
              <a:rPr lang="es-ES_tradnl" dirty="0"/>
              <a:t> respiratorios. </a:t>
            </a:r>
          </a:p>
          <a:p>
            <a:pPr algn="just"/>
            <a:r>
              <a:rPr lang="es-ES_tradnl" dirty="0" err="1"/>
              <a:t>Atención</a:t>
            </a:r>
            <a:r>
              <a:rPr lang="es-ES_tradnl" dirty="0"/>
              <a:t> a pacientes ingresados Covid19 +: </a:t>
            </a:r>
            <a:r>
              <a:rPr lang="es-ES_tradnl" dirty="0" err="1"/>
              <a:t>Valoración</a:t>
            </a:r>
            <a:r>
              <a:rPr lang="es-ES_tradnl" dirty="0"/>
              <a:t> por </a:t>
            </a:r>
            <a:r>
              <a:rPr lang="es-ES_tradnl" b="1" dirty="0"/>
              <a:t>un solo cirujano </a:t>
            </a:r>
            <a:r>
              <a:rPr lang="es-ES_tradnl" dirty="0"/>
              <a:t>y con </a:t>
            </a:r>
            <a:r>
              <a:rPr lang="es-ES_tradnl" b="1" dirty="0"/>
              <a:t>las medidas de </a:t>
            </a:r>
            <a:r>
              <a:rPr lang="es-ES_tradnl" b="1" dirty="0" err="1"/>
              <a:t>protección</a:t>
            </a:r>
            <a:r>
              <a:rPr lang="es-ES_tradnl" b="1" dirty="0"/>
              <a:t> </a:t>
            </a:r>
            <a:r>
              <a:rPr lang="es-ES_tradnl" dirty="0"/>
              <a:t>establecidas por la entidad correspondiente. </a:t>
            </a:r>
          </a:p>
          <a:p>
            <a:pPr algn="just"/>
            <a:r>
              <a:rPr lang="es-ES_tradnl" dirty="0"/>
              <a:t>Todo </a:t>
            </a:r>
            <a:r>
              <a:rPr lang="es-ES_tradnl" b="1" dirty="0" smtClean="0"/>
              <a:t>paciente</a:t>
            </a:r>
            <a:r>
              <a:rPr lang="es-ES_tradnl" dirty="0" smtClean="0"/>
              <a:t> </a:t>
            </a:r>
            <a:r>
              <a:rPr lang="es-ES_tradnl" b="1" dirty="0" smtClean="0"/>
              <a:t>hospitalizado </a:t>
            </a:r>
            <a:r>
              <a:rPr lang="es-ES_tradnl" b="1" dirty="0" err="1" smtClean="0"/>
              <a:t>quirúrgico</a:t>
            </a:r>
            <a:r>
              <a:rPr lang="es-ES_tradnl" b="1" dirty="0" smtClean="0"/>
              <a:t> con </a:t>
            </a:r>
            <a:r>
              <a:rPr lang="es-ES_tradnl" b="1" dirty="0" err="1" smtClean="0"/>
              <a:t>síntomas</a:t>
            </a:r>
            <a:r>
              <a:rPr lang="es-ES_tradnl" b="1" dirty="0" smtClean="0"/>
              <a:t> respiratorios </a:t>
            </a:r>
            <a:r>
              <a:rPr lang="es-ES_tradnl" dirty="0" smtClean="0"/>
              <a:t>llevará </a:t>
            </a:r>
            <a:r>
              <a:rPr lang="es-ES_tradnl" dirty="0"/>
              <a:t>mascarilla </a:t>
            </a:r>
            <a:r>
              <a:rPr lang="es-ES_tradnl" dirty="0" err="1"/>
              <a:t>quirúrgica</a:t>
            </a:r>
            <a:r>
              <a:rPr lang="es-ES_tradnl" dirty="0"/>
              <a:t> </a:t>
            </a:r>
            <a:r>
              <a:rPr lang="es-ES_tradnl" dirty="0" smtClean="0"/>
              <a:t>. </a:t>
            </a:r>
            <a:endParaRPr lang="es-ES_tradnl" dirty="0"/>
          </a:p>
          <a:p>
            <a:pPr algn="just"/>
            <a:r>
              <a:rPr lang="es-ES_tradnl" dirty="0"/>
              <a:t>En caso de paciente que se notifique </a:t>
            </a:r>
            <a:r>
              <a:rPr lang="es-ES_tradnl" b="1" dirty="0"/>
              <a:t>POSITIVO</a:t>
            </a:r>
            <a:r>
              <a:rPr lang="es-ES_tradnl" dirty="0"/>
              <a:t>, llevar un estricto registro de todo el personal que haya estado en contacto con el paciente para comunicarlo </a:t>
            </a:r>
            <a:r>
              <a:rPr lang="es-ES_tradnl" dirty="0" smtClean="0"/>
              <a:t>(Línea de tiempo). </a:t>
            </a:r>
            <a:endParaRPr lang="es-ES_tradnl" dirty="0"/>
          </a:p>
          <a:p>
            <a:endParaRPr lang="es-ES_tradnl" dirty="0"/>
          </a:p>
        </p:txBody>
      </p:sp>
      <p:pic>
        <p:nvPicPr>
          <p:cNvPr id="5" name="Imagen 4"/>
          <p:cNvPicPr>
            <a:picLocks noChangeAspect="1"/>
          </p:cNvPicPr>
          <p:nvPr/>
        </p:nvPicPr>
        <p:blipFill>
          <a:blip r:embed="rId2"/>
          <a:stretch>
            <a:fillRect/>
          </a:stretch>
        </p:blipFill>
        <p:spPr>
          <a:xfrm>
            <a:off x="3933825" y="0"/>
            <a:ext cx="4324350" cy="1089807"/>
          </a:xfrm>
          <a:prstGeom prst="rect">
            <a:avLst/>
          </a:prstGeom>
        </p:spPr>
      </p:pic>
    </p:spTree>
    <p:extLst>
      <p:ext uri="{BB962C8B-B14F-4D97-AF65-F5344CB8AC3E}">
        <p14:creationId xmlns:p14="http://schemas.microsoft.com/office/powerpoint/2010/main" val="14129011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857250" y="1027865"/>
            <a:ext cx="10515600" cy="1325563"/>
          </a:xfrm>
        </p:spPr>
        <p:txBody>
          <a:bodyPr>
            <a:normAutofit/>
          </a:bodyPr>
          <a:lstStyle/>
          <a:p>
            <a:pPr algn="ctr"/>
            <a:r>
              <a:rPr lang="es-ES_tradnl" sz="3200" b="1" dirty="0" smtClean="0"/>
              <a:t>CIRUGIAS</a:t>
            </a:r>
            <a:endParaRPr lang="es-ES_tradnl" sz="3200" b="1" dirty="0"/>
          </a:p>
        </p:txBody>
      </p:sp>
      <p:sp>
        <p:nvSpPr>
          <p:cNvPr id="5" name="Marcador de contenido 4"/>
          <p:cNvSpPr>
            <a:spLocks noGrp="1"/>
          </p:cNvSpPr>
          <p:nvPr>
            <p:ph idx="1"/>
          </p:nvPr>
        </p:nvSpPr>
        <p:spPr>
          <a:xfrm>
            <a:off x="1007919" y="1690646"/>
            <a:ext cx="10515600" cy="4351338"/>
          </a:xfrm>
        </p:spPr>
        <p:txBody>
          <a:bodyPr>
            <a:normAutofit lnSpcReduction="10000"/>
          </a:bodyPr>
          <a:lstStyle/>
          <a:p>
            <a:pPr marL="0" indent="0">
              <a:buNone/>
            </a:pPr>
            <a:r>
              <a:rPr lang="es-ES_tradnl" b="1" i="1" dirty="0" smtClean="0"/>
              <a:t> </a:t>
            </a:r>
            <a:endParaRPr lang="es-ES_tradnl" dirty="0" smtClean="0"/>
          </a:p>
          <a:p>
            <a:pPr algn="just"/>
            <a:r>
              <a:rPr lang="es-ES_tradnl" dirty="0"/>
              <a:t>Se recomienda la</a:t>
            </a:r>
            <a:r>
              <a:rPr lang="es-ES_tradnl" b="1" dirty="0"/>
              <a:t> </a:t>
            </a:r>
            <a:r>
              <a:rPr lang="es-ES_tradnl" b="1" dirty="0" smtClean="0"/>
              <a:t>suspensión </a:t>
            </a:r>
            <a:r>
              <a:rPr lang="es-ES_tradnl" dirty="0"/>
              <a:t>de toda la actividad </a:t>
            </a:r>
            <a:r>
              <a:rPr lang="es-ES_tradnl" dirty="0" smtClean="0"/>
              <a:t>quirúrgica </a:t>
            </a:r>
            <a:r>
              <a:rPr lang="es-ES_tradnl" dirty="0"/>
              <a:t>programada </a:t>
            </a:r>
            <a:r>
              <a:rPr lang="es-ES_tradnl" dirty="0" smtClean="0"/>
              <a:t>y </a:t>
            </a:r>
            <a:r>
              <a:rPr lang="es-ES_tradnl" b="1" dirty="0" smtClean="0"/>
              <a:t>priorización </a:t>
            </a:r>
            <a:r>
              <a:rPr lang="es-ES_tradnl" b="1" dirty="0"/>
              <a:t>c</a:t>
            </a:r>
            <a:r>
              <a:rPr lang="es-ES_tradnl" dirty="0"/>
              <a:t>aso a caso de los casos </a:t>
            </a:r>
            <a:r>
              <a:rPr lang="es-ES_tradnl" dirty="0" smtClean="0"/>
              <a:t>oncológicos </a:t>
            </a:r>
            <a:r>
              <a:rPr lang="es-ES_tradnl" dirty="0"/>
              <a:t>(sopesar mortalidad Covid19 frente a </a:t>
            </a:r>
            <a:r>
              <a:rPr lang="es-ES_tradnl" dirty="0" smtClean="0"/>
              <a:t>mortalidad, </a:t>
            </a:r>
            <a:r>
              <a:rPr lang="es-ES_tradnl" dirty="0"/>
              <a:t>sobretodo en pacientes de alto riesgo). </a:t>
            </a:r>
          </a:p>
          <a:p>
            <a:pPr algn="just"/>
            <a:r>
              <a:rPr lang="es-ES_tradnl" dirty="0"/>
              <a:t>Se </a:t>
            </a:r>
            <a:r>
              <a:rPr lang="es-ES_tradnl" dirty="0" smtClean="0"/>
              <a:t>dará </a:t>
            </a:r>
            <a:r>
              <a:rPr lang="es-ES_tradnl" b="1" dirty="0"/>
              <a:t>preferencia</a:t>
            </a:r>
            <a:r>
              <a:rPr lang="es-ES_tradnl" dirty="0"/>
              <a:t> a los enfermos que no precisen </a:t>
            </a:r>
            <a:r>
              <a:rPr lang="es-ES_tradnl" b="1" dirty="0"/>
              <a:t>ingreso en UCI </a:t>
            </a:r>
            <a:r>
              <a:rPr lang="es-ES_tradnl" dirty="0"/>
              <a:t>tras </a:t>
            </a:r>
            <a:r>
              <a:rPr lang="es-ES_tradnl" dirty="0" smtClean="0"/>
              <a:t>cirugía. </a:t>
            </a:r>
          </a:p>
          <a:p>
            <a:pPr algn="just"/>
            <a:r>
              <a:rPr lang="es-ES_tradnl" dirty="0" smtClean="0"/>
              <a:t>Programar únicamente los procedimientos que en caso de posponerse pusieran en peligro de forma inminente la vida del paciente o provocasen secuelas significativas (oncológicos, colecistitis/pancreatitis de repetición, cuadros suboclusivos...) . </a:t>
            </a:r>
          </a:p>
          <a:p>
            <a:pPr algn="just"/>
            <a:endParaRPr lang="es-ES_tradnl" dirty="0"/>
          </a:p>
          <a:p>
            <a:pPr algn="just"/>
            <a:endParaRPr lang="es-ES_tradnl" dirty="0"/>
          </a:p>
        </p:txBody>
      </p:sp>
      <p:pic>
        <p:nvPicPr>
          <p:cNvPr id="6" name="Imagen 5"/>
          <p:cNvPicPr>
            <a:picLocks noChangeAspect="1"/>
          </p:cNvPicPr>
          <p:nvPr/>
        </p:nvPicPr>
        <p:blipFill>
          <a:blip r:embed="rId2"/>
          <a:stretch>
            <a:fillRect/>
          </a:stretch>
        </p:blipFill>
        <p:spPr>
          <a:xfrm>
            <a:off x="3723648" y="0"/>
            <a:ext cx="4782804" cy="1205345"/>
          </a:xfrm>
          <a:prstGeom prst="rect">
            <a:avLst/>
          </a:prstGeom>
        </p:spPr>
      </p:pic>
    </p:spTree>
    <p:extLst>
      <p:ext uri="{BB962C8B-B14F-4D97-AF65-F5344CB8AC3E}">
        <p14:creationId xmlns:p14="http://schemas.microsoft.com/office/powerpoint/2010/main" val="13196311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4294967295"/>
          </p:nvPr>
        </p:nvSpPr>
        <p:spPr>
          <a:xfrm>
            <a:off x="1163782" y="1659370"/>
            <a:ext cx="10515600" cy="4351338"/>
          </a:xfrm>
        </p:spPr>
        <p:txBody>
          <a:bodyPr/>
          <a:lstStyle/>
          <a:p>
            <a:pPr algn="just"/>
            <a:r>
              <a:rPr lang="es-ES_tradnl" dirty="0" smtClean="0"/>
              <a:t>En </a:t>
            </a:r>
            <a:r>
              <a:rPr lang="es-ES_tradnl" dirty="0"/>
              <a:t>el caso del COVID-19 el contagio se produce por </a:t>
            </a:r>
            <a:r>
              <a:rPr lang="es-ES_tradnl" dirty="0" err="1"/>
              <a:t>vía</a:t>
            </a:r>
            <a:r>
              <a:rPr lang="es-ES_tradnl" dirty="0"/>
              <a:t> </a:t>
            </a:r>
            <a:r>
              <a:rPr lang="es-ES_tradnl" dirty="0" err="1"/>
              <a:t>aérea</a:t>
            </a:r>
            <a:r>
              <a:rPr lang="es-ES_tradnl" dirty="0"/>
              <a:t> y contacto, aunque no se ha descartado la </a:t>
            </a:r>
            <a:r>
              <a:rPr lang="es-ES_tradnl" dirty="0" err="1"/>
              <a:t>vía</a:t>
            </a:r>
            <a:r>
              <a:rPr lang="es-ES_tradnl" dirty="0"/>
              <a:t> fecal/oral. </a:t>
            </a:r>
            <a:endParaRPr lang="es-ES_tradnl" dirty="0" smtClean="0"/>
          </a:p>
          <a:p>
            <a:pPr algn="just"/>
            <a:r>
              <a:rPr lang="es-ES_tradnl" dirty="0"/>
              <a:t>S</a:t>
            </a:r>
            <a:r>
              <a:rPr lang="es-ES_tradnl" dirty="0" smtClean="0"/>
              <a:t>e </a:t>
            </a:r>
            <a:r>
              <a:rPr lang="es-ES_tradnl" dirty="0"/>
              <a:t>debe considerar el riesgo de </a:t>
            </a:r>
            <a:r>
              <a:rPr lang="es-ES_tradnl" dirty="0" err="1"/>
              <a:t>aerosolización</a:t>
            </a:r>
            <a:r>
              <a:rPr lang="es-ES_tradnl" dirty="0"/>
              <a:t> de </a:t>
            </a:r>
            <a:r>
              <a:rPr lang="es-ES_tradnl" dirty="0" err="1"/>
              <a:t>partículas</a:t>
            </a:r>
            <a:r>
              <a:rPr lang="es-ES_tradnl" dirty="0"/>
              <a:t> y </a:t>
            </a:r>
            <a:r>
              <a:rPr lang="es-ES_tradnl" dirty="0" smtClean="0"/>
              <a:t>fluidos</a:t>
            </a:r>
            <a:r>
              <a:rPr lang="es-ES_tradnl" dirty="0"/>
              <a:t> </a:t>
            </a:r>
            <a:r>
              <a:rPr lang="es-ES_tradnl" dirty="0" smtClean="0"/>
              <a:t>al momento de la </a:t>
            </a:r>
            <a:r>
              <a:rPr lang="es-ES_tradnl" dirty="0" err="1" smtClean="0"/>
              <a:t>intubacion</a:t>
            </a:r>
            <a:r>
              <a:rPr lang="es-ES_tradnl" dirty="0" smtClean="0"/>
              <a:t> para la anestesia.</a:t>
            </a:r>
          </a:p>
          <a:p>
            <a:pPr algn="just"/>
            <a:r>
              <a:rPr lang="es-ES_tradnl" dirty="0" smtClean="0"/>
              <a:t>El </a:t>
            </a:r>
            <a:r>
              <a:rPr lang="es-ES_tradnl" dirty="0"/>
              <a:t>uso del </a:t>
            </a:r>
            <a:r>
              <a:rPr lang="es-ES_tradnl" dirty="0" err="1" smtClean="0"/>
              <a:t>bisturi</a:t>
            </a:r>
            <a:r>
              <a:rPr lang="es-ES_tradnl" dirty="0" smtClean="0"/>
              <a:t> </a:t>
            </a:r>
            <a:r>
              <a:rPr lang="es-ES_tradnl" dirty="0"/>
              <a:t>y la apertura </a:t>
            </a:r>
            <a:r>
              <a:rPr lang="es-ES_tradnl" dirty="0" smtClean="0"/>
              <a:t>de cavidades </a:t>
            </a:r>
            <a:r>
              <a:rPr lang="es-ES_tradnl" dirty="0"/>
              <a:t>pueden generar aerosoles. </a:t>
            </a:r>
            <a:r>
              <a:rPr lang="es-ES_tradnl" dirty="0" smtClean="0"/>
              <a:t>Asimismo</a:t>
            </a:r>
            <a:r>
              <a:rPr lang="es-ES_tradnl" dirty="0"/>
              <a:t>, </a:t>
            </a:r>
            <a:r>
              <a:rPr lang="es-ES_tradnl" dirty="0" smtClean="0"/>
              <a:t> </a:t>
            </a:r>
            <a:r>
              <a:rPr lang="es-ES_tradnl" dirty="0"/>
              <a:t>otras fuentes de </a:t>
            </a:r>
            <a:r>
              <a:rPr lang="es-ES_tradnl" dirty="0" err="1" smtClean="0"/>
              <a:t>energía</a:t>
            </a:r>
            <a:r>
              <a:rPr lang="es-ES_tradnl" dirty="0" smtClean="0"/>
              <a:t> como el uso de  </a:t>
            </a:r>
            <a:r>
              <a:rPr lang="es-ES_tradnl" dirty="0" err="1" smtClean="0"/>
              <a:t>bisturi</a:t>
            </a:r>
            <a:r>
              <a:rPr lang="es-ES_tradnl" dirty="0" smtClean="0"/>
              <a:t>́ </a:t>
            </a:r>
            <a:r>
              <a:rPr lang="es-ES_tradnl" dirty="0" err="1" smtClean="0"/>
              <a:t>ultrasónico</a:t>
            </a:r>
            <a:r>
              <a:rPr lang="es-ES_tradnl" dirty="0" smtClean="0"/>
              <a:t> ,se </a:t>
            </a:r>
            <a:r>
              <a:rPr lang="es-ES_tradnl" dirty="0"/>
              <a:t>desaconseja </a:t>
            </a:r>
            <a:r>
              <a:rPr lang="es-ES_tradnl" dirty="0" smtClean="0"/>
              <a:t>por provocar </a:t>
            </a:r>
            <a:r>
              <a:rPr lang="es-ES_tradnl" dirty="0"/>
              <a:t>mayor </a:t>
            </a:r>
            <a:r>
              <a:rPr lang="es-ES_tradnl" dirty="0" err="1"/>
              <a:t>aerosolización</a:t>
            </a:r>
            <a:r>
              <a:rPr lang="es-ES_tradnl" dirty="0"/>
              <a:t>. </a:t>
            </a:r>
            <a:endParaRPr lang="es-ES_tradnl" dirty="0" smtClean="0"/>
          </a:p>
          <a:p>
            <a:pPr algn="just"/>
            <a:r>
              <a:rPr lang="es-ES_tradnl" dirty="0"/>
              <a:t>Se </a:t>
            </a:r>
            <a:r>
              <a:rPr lang="es-ES_tradnl" dirty="0" err="1"/>
              <a:t>emplearán</a:t>
            </a:r>
            <a:r>
              <a:rPr lang="es-ES_tradnl" dirty="0"/>
              <a:t> sistemas de </a:t>
            </a:r>
            <a:r>
              <a:rPr lang="es-ES_tradnl" dirty="0" err="1"/>
              <a:t>presión</a:t>
            </a:r>
            <a:r>
              <a:rPr lang="es-ES_tradnl" dirty="0"/>
              <a:t> negativa centrales y se intentará evacuar el humo una sola vez. </a:t>
            </a:r>
            <a:endParaRPr lang="es-ES_tradnl" dirty="0" smtClean="0"/>
          </a:p>
          <a:p>
            <a:pPr algn="just"/>
            <a:endParaRPr lang="es-ES_tradnl" dirty="0"/>
          </a:p>
        </p:txBody>
      </p:sp>
      <p:pic>
        <p:nvPicPr>
          <p:cNvPr id="4" name="Imagen 3"/>
          <p:cNvPicPr>
            <a:picLocks noChangeAspect="1"/>
          </p:cNvPicPr>
          <p:nvPr/>
        </p:nvPicPr>
        <p:blipFill>
          <a:blip r:embed="rId2"/>
          <a:stretch>
            <a:fillRect/>
          </a:stretch>
        </p:blipFill>
        <p:spPr>
          <a:xfrm>
            <a:off x="3553691" y="0"/>
            <a:ext cx="4723534" cy="1190408"/>
          </a:xfrm>
          <a:prstGeom prst="rect">
            <a:avLst/>
          </a:prstGeom>
        </p:spPr>
      </p:pic>
      <p:sp>
        <p:nvSpPr>
          <p:cNvPr id="5" name="CuadroTexto 4"/>
          <p:cNvSpPr txBox="1"/>
          <p:nvPr/>
        </p:nvSpPr>
        <p:spPr>
          <a:xfrm>
            <a:off x="4931908" y="1190408"/>
            <a:ext cx="2715244" cy="584775"/>
          </a:xfrm>
          <a:prstGeom prst="rect">
            <a:avLst/>
          </a:prstGeom>
          <a:noFill/>
        </p:spPr>
        <p:txBody>
          <a:bodyPr wrap="square" rtlCol="0">
            <a:spAutoFit/>
          </a:bodyPr>
          <a:lstStyle/>
          <a:p>
            <a:r>
              <a:rPr lang="es-ES_tradnl" sz="3200" b="1" dirty="0" smtClean="0"/>
              <a:t>CIRUGIA</a:t>
            </a:r>
            <a:endParaRPr lang="es-ES_tradnl" b="1" dirty="0"/>
          </a:p>
        </p:txBody>
      </p:sp>
    </p:spTree>
    <p:extLst>
      <p:ext uri="{BB962C8B-B14F-4D97-AF65-F5344CB8AC3E}">
        <p14:creationId xmlns:p14="http://schemas.microsoft.com/office/powerpoint/2010/main" val="20279278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205345" y="1190408"/>
            <a:ext cx="9852025" cy="5319712"/>
          </a:xfrm>
        </p:spPr>
      </p:pic>
      <p:pic>
        <p:nvPicPr>
          <p:cNvPr id="5" name="Imagen 4"/>
          <p:cNvPicPr>
            <a:picLocks noChangeAspect="1"/>
          </p:cNvPicPr>
          <p:nvPr/>
        </p:nvPicPr>
        <p:blipFill>
          <a:blip r:embed="rId3"/>
          <a:stretch>
            <a:fillRect/>
          </a:stretch>
        </p:blipFill>
        <p:spPr>
          <a:xfrm>
            <a:off x="3553691" y="0"/>
            <a:ext cx="4723534" cy="1190408"/>
          </a:xfrm>
          <a:prstGeom prst="rect">
            <a:avLst/>
          </a:prstGeom>
        </p:spPr>
      </p:pic>
    </p:spTree>
    <p:extLst>
      <p:ext uri="{BB962C8B-B14F-4D97-AF65-F5344CB8AC3E}">
        <p14:creationId xmlns:p14="http://schemas.microsoft.com/office/powerpoint/2010/main" val="18931048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849582" y="914918"/>
            <a:ext cx="8042564" cy="5677682"/>
          </a:xfrm>
        </p:spPr>
      </p:pic>
      <p:pic>
        <p:nvPicPr>
          <p:cNvPr id="5" name="Imagen 4"/>
          <p:cNvPicPr>
            <a:picLocks noChangeAspect="1"/>
          </p:cNvPicPr>
          <p:nvPr/>
        </p:nvPicPr>
        <p:blipFill>
          <a:blip r:embed="rId3"/>
          <a:stretch>
            <a:fillRect/>
          </a:stretch>
        </p:blipFill>
        <p:spPr>
          <a:xfrm>
            <a:off x="3990109" y="0"/>
            <a:ext cx="3761509" cy="845529"/>
          </a:xfrm>
          <a:prstGeom prst="rect">
            <a:avLst/>
          </a:prstGeom>
        </p:spPr>
      </p:pic>
      <p:sp>
        <p:nvSpPr>
          <p:cNvPr id="6" name="CuadroTexto 5"/>
          <p:cNvSpPr txBox="1"/>
          <p:nvPr/>
        </p:nvSpPr>
        <p:spPr>
          <a:xfrm>
            <a:off x="9351819" y="6488668"/>
            <a:ext cx="4253345" cy="369332"/>
          </a:xfrm>
          <a:prstGeom prst="rect">
            <a:avLst/>
          </a:prstGeom>
          <a:noFill/>
        </p:spPr>
        <p:txBody>
          <a:bodyPr wrap="square" rtlCol="0">
            <a:spAutoFit/>
          </a:bodyPr>
          <a:lstStyle/>
          <a:p>
            <a:r>
              <a:rPr lang="es-ES_tradnl" dirty="0" err="1" smtClean="0"/>
              <a:t>www.Covidrefence.com</a:t>
            </a:r>
            <a:r>
              <a:rPr lang="es-ES_tradnl" dirty="0" smtClean="0"/>
              <a:t>/es</a:t>
            </a:r>
            <a:endParaRPr lang="es-ES_tradnl" dirty="0"/>
          </a:p>
        </p:txBody>
      </p:sp>
    </p:spTree>
    <p:extLst>
      <p:ext uri="{BB962C8B-B14F-4D97-AF65-F5344CB8AC3E}">
        <p14:creationId xmlns:p14="http://schemas.microsoft.com/office/powerpoint/2010/main" val="11361451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crofágos y enfermedades degenerativas: amigo o enemigo | Pt. 1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7804" y="1497909"/>
            <a:ext cx="9916391" cy="5360091"/>
          </a:xfrm>
          <a:prstGeom prst="rect">
            <a:avLst/>
          </a:prstGeom>
          <a:noFill/>
          <a:extLst>
            <a:ext uri="{909E8E84-426E-40DD-AFC4-6F175D3DCCD1}">
              <a14:hiddenFill xmlns:a14="http://schemas.microsoft.com/office/drawing/2010/main">
                <a:solidFill>
                  <a:srgbClr val="FFFFFF"/>
                </a:solidFill>
              </a14:hiddenFill>
            </a:ext>
          </a:extLst>
        </p:spPr>
      </p:pic>
      <p:sp>
        <p:nvSpPr>
          <p:cNvPr id="4" name="Título 3"/>
          <p:cNvSpPr>
            <a:spLocks noGrp="1"/>
          </p:cNvSpPr>
          <p:nvPr>
            <p:ph type="title"/>
          </p:nvPr>
        </p:nvSpPr>
        <p:spPr>
          <a:xfrm>
            <a:off x="1137804" y="1089807"/>
            <a:ext cx="10515600" cy="1325563"/>
          </a:xfrm>
        </p:spPr>
        <p:txBody>
          <a:bodyPr>
            <a:normAutofit/>
          </a:bodyPr>
          <a:lstStyle/>
          <a:p>
            <a:pPr algn="ctr"/>
            <a:r>
              <a:rPr lang="es-ES_tradnl" sz="3200" b="1" dirty="0" smtClean="0"/>
              <a:t>TORMENTA DE CITOQUINAS EN COVID -19</a:t>
            </a:r>
            <a:endParaRPr lang="es-ES_tradnl" sz="3200" b="1" dirty="0"/>
          </a:p>
        </p:txBody>
      </p:sp>
      <p:pic>
        <p:nvPicPr>
          <p:cNvPr id="7" name="Imagen 6"/>
          <p:cNvPicPr>
            <a:picLocks noChangeAspect="1"/>
          </p:cNvPicPr>
          <p:nvPr/>
        </p:nvPicPr>
        <p:blipFill>
          <a:blip r:embed="rId3"/>
          <a:stretch>
            <a:fillRect/>
          </a:stretch>
        </p:blipFill>
        <p:spPr>
          <a:xfrm>
            <a:off x="3952875" y="0"/>
            <a:ext cx="4324350" cy="1089807"/>
          </a:xfrm>
          <a:prstGeom prst="rect">
            <a:avLst/>
          </a:prstGeom>
        </p:spPr>
      </p:pic>
      <p:sp>
        <p:nvSpPr>
          <p:cNvPr id="5" name="CuadroTexto 4"/>
          <p:cNvSpPr txBox="1"/>
          <p:nvPr/>
        </p:nvSpPr>
        <p:spPr>
          <a:xfrm>
            <a:off x="1468580" y="5856007"/>
            <a:ext cx="9585615"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S_tradnl" dirty="0"/>
              <a:t>La tormenta se produce cuando </a:t>
            </a:r>
            <a:r>
              <a:rPr lang="es-ES_tradnl" b="1" dirty="0"/>
              <a:t>se activan grandes cantidades de leucocitos (neutrófilos, macrófagos y mastocitos) </a:t>
            </a:r>
            <a:r>
              <a:rPr lang="es-ES_tradnl" dirty="0"/>
              <a:t>y liberan grandes cantidades de </a:t>
            </a:r>
            <a:r>
              <a:rPr lang="es-ES_tradnl" b="1" dirty="0"/>
              <a:t>citoquinas </a:t>
            </a:r>
            <a:r>
              <a:rPr lang="es-ES_tradnl" b="1" dirty="0" err="1"/>
              <a:t>proinflamatorias</a:t>
            </a:r>
            <a:r>
              <a:rPr lang="es-ES_tradnl" b="1" dirty="0"/>
              <a:t>.</a:t>
            </a:r>
            <a:endParaRPr lang="es-ES_tradnl" dirty="0"/>
          </a:p>
        </p:txBody>
      </p:sp>
    </p:spTree>
    <p:extLst>
      <p:ext uri="{BB962C8B-B14F-4D97-AF65-F5344CB8AC3E}">
        <p14:creationId xmlns:p14="http://schemas.microsoft.com/office/powerpoint/2010/main" val="7254253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53291" y="790252"/>
            <a:ext cx="11291454" cy="1325563"/>
          </a:xfrm>
        </p:spPr>
        <p:txBody>
          <a:bodyPr>
            <a:normAutofit/>
          </a:bodyPr>
          <a:lstStyle/>
          <a:p>
            <a:r>
              <a:rPr lang="es-ES_tradnl" sz="2800" b="1" dirty="0" smtClean="0"/>
              <a:t>TORMENTA DE CITOQUINAS COVID   + PROCESO INFLAMATORIO QUIRURGICO </a:t>
            </a:r>
            <a:endParaRPr lang="es-ES_tradnl" sz="2800" b="1" dirty="0"/>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7128" y="1885667"/>
            <a:ext cx="8825346" cy="4120658"/>
          </a:xfrm>
        </p:spPr>
      </p:pic>
      <p:sp>
        <p:nvSpPr>
          <p:cNvPr id="5" name="CuadroTexto 4"/>
          <p:cNvSpPr txBox="1"/>
          <p:nvPr/>
        </p:nvSpPr>
        <p:spPr>
          <a:xfrm>
            <a:off x="1129145" y="6081493"/>
            <a:ext cx="10515600"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S_tradnl" b="1" dirty="0" smtClean="0"/>
              <a:t>En pactes. Quirúrgicos la  cadena inflamatoria ya esta iniciada, por lo que los </a:t>
            </a:r>
            <a:r>
              <a:rPr lang="es-ES_tradnl" b="1" dirty="0" err="1" smtClean="0"/>
              <a:t>pctes</a:t>
            </a:r>
            <a:r>
              <a:rPr lang="es-ES_tradnl" b="1" dirty="0" smtClean="0"/>
              <a:t>. Operados desarrollan fácilmente COVID 19 GRAVE</a:t>
            </a:r>
            <a:endParaRPr lang="es-ES_tradnl" b="1" dirty="0"/>
          </a:p>
        </p:txBody>
      </p:sp>
      <p:pic>
        <p:nvPicPr>
          <p:cNvPr id="6" name="Imagen 5"/>
          <p:cNvPicPr>
            <a:picLocks noChangeAspect="1"/>
          </p:cNvPicPr>
          <p:nvPr/>
        </p:nvPicPr>
        <p:blipFill>
          <a:blip r:embed="rId3"/>
          <a:stretch>
            <a:fillRect/>
          </a:stretch>
        </p:blipFill>
        <p:spPr>
          <a:xfrm>
            <a:off x="2618509" y="68753"/>
            <a:ext cx="5860473" cy="1095415"/>
          </a:xfrm>
          <a:prstGeom prst="rect">
            <a:avLst/>
          </a:prstGeom>
        </p:spPr>
      </p:pic>
      <p:pic>
        <p:nvPicPr>
          <p:cNvPr id="9" name="Imagen 8"/>
          <p:cNvPicPr>
            <a:picLocks noChangeAspect="1"/>
          </p:cNvPicPr>
          <p:nvPr/>
        </p:nvPicPr>
        <p:blipFill>
          <a:blip r:embed="rId4"/>
          <a:stretch>
            <a:fillRect/>
          </a:stretch>
        </p:blipFill>
        <p:spPr>
          <a:xfrm>
            <a:off x="10311246" y="1887715"/>
            <a:ext cx="1454728" cy="1371704"/>
          </a:xfrm>
          <a:prstGeom prst="rect">
            <a:avLst/>
          </a:prstGeom>
        </p:spPr>
      </p:pic>
    </p:spTree>
    <p:extLst>
      <p:ext uri="{BB962C8B-B14F-4D97-AF65-F5344CB8AC3E}">
        <p14:creationId xmlns:p14="http://schemas.microsoft.com/office/powerpoint/2010/main" val="19320784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55965" y="2140527"/>
            <a:ext cx="10411690" cy="3416320"/>
          </a:xfrm>
          <a:prstGeom prst="rect">
            <a:avLst/>
          </a:prstGeom>
        </p:spPr>
        <p:txBody>
          <a:bodyPr wrap="square">
            <a:spAutoFit/>
          </a:bodyPr>
          <a:lstStyle/>
          <a:p>
            <a:pPr algn="just"/>
            <a:r>
              <a:rPr lang="es-ES_tradnl" sz="2400" b="0" dirty="0" smtClean="0">
                <a:solidFill>
                  <a:srgbClr val="232323"/>
                </a:solidFill>
                <a:effectLst/>
              </a:rPr>
              <a:t>Durante la pandemia </a:t>
            </a:r>
            <a:endParaRPr lang="es-ES_tradnl" sz="2400" dirty="0" smtClean="0"/>
          </a:p>
          <a:p>
            <a:pPr marL="342900" indent="-342900" algn="just">
              <a:buFont typeface="Arial" charset="0"/>
              <a:buChar char="•"/>
            </a:pPr>
            <a:r>
              <a:rPr lang="es-ES_tradnl" sz="2400" b="0" dirty="0" smtClean="0">
                <a:solidFill>
                  <a:srgbClr val="232323"/>
                </a:solidFill>
                <a:effectLst/>
              </a:rPr>
              <a:t>En Italia se ha observado una elevada tasa de complicaciones respiratorias y contagios en pacientes intervenidos (incluidos pacientes oncológicos) </a:t>
            </a:r>
          </a:p>
          <a:p>
            <a:pPr marL="342900" indent="-342900" algn="just">
              <a:buFont typeface="Arial" charset="0"/>
              <a:buChar char="•"/>
            </a:pPr>
            <a:r>
              <a:rPr lang="es-ES_tradnl" sz="2400" dirty="0"/>
              <a:t>54% de los pacientes con COVID-19 desarrollan anormalidades en las enzimas hepáticas durante la progresión de la enfermedad</a:t>
            </a:r>
            <a:r>
              <a:rPr lang="es-ES_tradnl" sz="2400" dirty="0" smtClean="0"/>
              <a:t>.</a:t>
            </a:r>
          </a:p>
          <a:p>
            <a:pPr marL="342900" indent="-342900" algn="just">
              <a:buFont typeface="Arial" charset="0"/>
              <a:buChar char="•"/>
            </a:pPr>
            <a:r>
              <a:rPr lang="es-ES_tradnl" sz="2400" b="0" dirty="0" smtClean="0">
                <a:solidFill>
                  <a:srgbClr val="232323"/>
                </a:solidFill>
                <a:effectLst/>
              </a:rPr>
              <a:t>Los pacientes operados han desarrollado rápidamente COVID 19 grave con una tasa de mortalidad alta. </a:t>
            </a:r>
            <a:endParaRPr lang="es-ES_tradnl" sz="2400" dirty="0" smtClean="0"/>
          </a:p>
          <a:p>
            <a:pPr algn="just"/>
            <a:endParaRPr lang="es-ES_tradnl" sz="2400" dirty="0" smtClean="0"/>
          </a:p>
          <a:p>
            <a:pPr algn="just"/>
            <a:endParaRPr lang="es-ES_tradnl" sz="2400" dirty="0"/>
          </a:p>
        </p:txBody>
      </p:sp>
      <p:pic>
        <p:nvPicPr>
          <p:cNvPr id="3" name="Imagen 2"/>
          <p:cNvPicPr>
            <a:picLocks noChangeAspect="1"/>
          </p:cNvPicPr>
          <p:nvPr/>
        </p:nvPicPr>
        <p:blipFill>
          <a:blip r:embed="rId2"/>
          <a:stretch>
            <a:fillRect/>
          </a:stretch>
        </p:blipFill>
        <p:spPr>
          <a:xfrm>
            <a:off x="3978889" y="290946"/>
            <a:ext cx="4947730" cy="1246909"/>
          </a:xfrm>
          <a:prstGeom prst="rect">
            <a:avLst/>
          </a:prstGeom>
        </p:spPr>
      </p:pic>
    </p:spTree>
    <p:extLst>
      <p:ext uri="{BB962C8B-B14F-4D97-AF65-F5344CB8AC3E}">
        <p14:creationId xmlns:p14="http://schemas.microsoft.com/office/powerpoint/2010/main" val="10005542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844675" y="1196975"/>
            <a:ext cx="8540750" cy="5661025"/>
          </a:xfrm>
        </p:spPr>
      </p:pic>
      <p:pic>
        <p:nvPicPr>
          <p:cNvPr id="4" name="Imagen 3"/>
          <p:cNvPicPr>
            <a:picLocks noChangeAspect="1"/>
          </p:cNvPicPr>
          <p:nvPr/>
        </p:nvPicPr>
        <p:blipFill>
          <a:blip r:embed="rId3"/>
          <a:stretch>
            <a:fillRect/>
          </a:stretch>
        </p:blipFill>
        <p:spPr>
          <a:xfrm>
            <a:off x="3952875" y="0"/>
            <a:ext cx="4324350" cy="1089807"/>
          </a:xfrm>
          <a:prstGeom prst="rect">
            <a:avLst/>
          </a:prstGeom>
        </p:spPr>
      </p:pic>
    </p:spTree>
    <p:extLst>
      <p:ext uri="{BB962C8B-B14F-4D97-AF65-F5344CB8AC3E}">
        <p14:creationId xmlns:p14="http://schemas.microsoft.com/office/powerpoint/2010/main" val="4109667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_tradnl" dirty="0" smtClean="0">
                <a:effectLst/>
              </a:rPr>
              <a:t/>
            </a:r>
            <a:br>
              <a:rPr lang="es-ES_tradnl" dirty="0" smtClean="0">
                <a:effectLst/>
              </a:rPr>
            </a:br>
            <a:endParaRPr lang="es-ES_tradnl" dirty="0"/>
          </a:p>
        </p:txBody>
      </p:sp>
      <p:sp>
        <p:nvSpPr>
          <p:cNvPr id="3" name="Marcador de contenido 2"/>
          <p:cNvSpPr>
            <a:spLocks noGrp="1"/>
          </p:cNvSpPr>
          <p:nvPr>
            <p:ph idx="1"/>
          </p:nvPr>
        </p:nvSpPr>
        <p:spPr/>
        <p:txBody>
          <a:bodyPr/>
          <a:lstStyle/>
          <a:p>
            <a:r>
              <a:rPr lang="es-ES_tradnl" dirty="0" smtClean="0"/>
              <a:t>La manipulación de la </a:t>
            </a:r>
            <a:r>
              <a:rPr lang="es-ES_tradnl" dirty="0" err="1" smtClean="0"/>
              <a:t>vía</a:t>
            </a:r>
            <a:r>
              <a:rPr lang="es-ES_tradnl" dirty="0" smtClean="0"/>
              <a:t> </a:t>
            </a:r>
            <a:r>
              <a:rPr lang="es-ES_tradnl" dirty="0" err="1" smtClean="0"/>
              <a:t>aérea</a:t>
            </a:r>
            <a:r>
              <a:rPr lang="es-ES_tradnl" dirty="0" smtClean="0"/>
              <a:t> es un procedimiento de muy alto riesgo de contagio por el riesgo elevado de </a:t>
            </a:r>
            <a:r>
              <a:rPr lang="es-ES_tradnl" dirty="0" err="1" smtClean="0"/>
              <a:t>aerolizaci</a:t>
            </a:r>
            <a:r>
              <a:rPr lang="en-US" dirty="0" err="1" smtClean="0"/>
              <a:t>ó</a:t>
            </a:r>
            <a:r>
              <a:rPr lang="es-ES_tradnl" dirty="0" smtClean="0"/>
              <a:t>n.</a:t>
            </a:r>
          </a:p>
          <a:p>
            <a:r>
              <a:rPr lang="es-ES_tradnl" dirty="0" smtClean="0"/>
              <a:t>La apertura de del </a:t>
            </a:r>
            <a:r>
              <a:rPr lang="es-ES_tradnl" dirty="0"/>
              <a:t>tracto gastrointestinal, </a:t>
            </a:r>
            <a:r>
              <a:rPr lang="es-ES_tradnl" dirty="0" smtClean="0"/>
              <a:t>es una vía alta de transmisión viral</a:t>
            </a:r>
          </a:p>
          <a:p>
            <a:r>
              <a:rPr lang="es-ES_tradnl" dirty="0" smtClean="0"/>
              <a:t>Siempre </a:t>
            </a:r>
            <a:r>
              <a:rPr lang="es-ES_tradnl" dirty="0"/>
              <a:t>que sea posible por el procedimiento </a:t>
            </a:r>
            <a:r>
              <a:rPr lang="es-ES_tradnl" dirty="0" err="1"/>
              <a:t>quirúrgico</a:t>
            </a:r>
            <a:r>
              <a:rPr lang="es-ES_tradnl" dirty="0"/>
              <a:t> y las condiciones basales del paciente, </a:t>
            </a:r>
            <a:r>
              <a:rPr lang="es-ES_tradnl" dirty="0" err="1"/>
              <a:t>sera</a:t>
            </a:r>
            <a:r>
              <a:rPr lang="es-ES_tradnl" dirty="0"/>
              <a:t>́ de </a:t>
            </a:r>
            <a:r>
              <a:rPr lang="es-ES_tradnl" dirty="0" smtClean="0"/>
              <a:t>elección </a:t>
            </a:r>
            <a:r>
              <a:rPr lang="es-ES_tradnl" dirty="0"/>
              <a:t>la anestesia intradural, en cuyo caso el paciente </a:t>
            </a:r>
            <a:r>
              <a:rPr lang="es-ES_tradnl" dirty="0" smtClean="0"/>
              <a:t>mantendrá́ </a:t>
            </a:r>
            <a:r>
              <a:rPr lang="es-ES_tradnl" dirty="0"/>
              <a:t>la mascarilla </a:t>
            </a:r>
            <a:r>
              <a:rPr lang="es-ES_tradnl" dirty="0" err="1"/>
              <a:t>quirúrgica</a:t>
            </a:r>
            <a:r>
              <a:rPr lang="es-ES_tradnl" dirty="0"/>
              <a:t> durante todo el procedimiento. </a:t>
            </a:r>
            <a:endParaRPr lang="es-ES_tradnl" dirty="0" smtClean="0"/>
          </a:p>
          <a:p>
            <a:endParaRPr lang="es-ES_tradnl" dirty="0"/>
          </a:p>
        </p:txBody>
      </p:sp>
      <p:pic>
        <p:nvPicPr>
          <p:cNvPr id="4" name="Imagen 3"/>
          <p:cNvPicPr>
            <a:picLocks noChangeAspect="1"/>
          </p:cNvPicPr>
          <p:nvPr/>
        </p:nvPicPr>
        <p:blipFill>
          <a:blip r:embed="rId2"/>
          <a:stretch>
            <a:fillRect/>
          </a:stretch>
        </p:blipFill>
        <p:spPr>
          <a:xfrm>
            <a:off x="3952875" y="0"/>
            <a:ext cx="4324350" cy="1089807"/>
          </a:xfrm>
          <a:prstGeom prst="rect">
            <a:avLst/>
          </a:prstGeom>
        </p:spPr>
      </p:pic>
    </p:spTree>
    <p:extLst>
      <p:ext uri="{BB962C8B-B14F-4D97-AF65-F5344CB8AC3E}">
        <p14:creationId xmlns:p14="http://schemas.microsoft.com/office/powerpoint/2010/main" val="6303391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3352800" y="351260"/>
            <a:ext cx="5981700" cy="1733129"/>
          </a:xfrm>
          <a:prstGeom prst="rect">
            <a:avLst/>
          </a:prstGeom>
        </p:spPr>
      </p:pic>
      <p:sp>
        <p:nvSpPr>
          <p:cNvPr id="3" name="Marcador de contenido 2"/>
          <p:cNvSpPr>
            <a:spLocks noGrp="1"/>
          </p:cNvSpPr>
          <p:nvPr>
            <p:ph idx="4294967295"/>
          </p:nvPr>
        </p:nvSpPr>
        <p:spPr>
          <a:xfrm>
            <a:off x="1085850" y="2084389"/>
            <a:ext cx="10515600" cy="3459162"/>
          </a:xfrm>
        </p:spPr>
        <p:txBody>
          <a:bodyPr>
            <a:normAutofit fontScale="92500" lnSpcReduction="10000"/>
          </a:bodyPr>
          <a:lstStyle/>
          <a:p>
            <a:pPr algn="just"/>
            <a:r>
              <a:rPr lang="es-ES" dirty="0" smtClean="0"/>
              <a:t>COVID-19 ha demostrado una propensión a extenderse a un ritmo exponencial en varios países, impactando significativamente muchas vidas y afectando nuestra práctica como profesionales de la salud.</a:t>
            </a:r>
            <a:br>
              <a:rPr lang="es-ES" dirty="0" smtClean="0"/>
            </a:br>
            <a:endParaRPr lang="es-ES" dirty="0" smtClean="0"/>
          </a:p>
          <a:p>
            <a:pPr algn="just"/>
            <a:r>
              <a:rPr lang="es-ES" dirty="0" smtClean="0"/>
              <a:t>Los </a:t>
            </a:r>
            <a:r>
              <a:rPr lang="es-ES" dirty="0"/>
              <a:t>profesionales de la salud que trabajan en la sala de emergencias o con pacientes de cuidados agudos deben adaptar sus procedimientos para reducir la posible contaminación y la propagación de la enfermedad</a:t>
            </a:r>
            <a:r>
              <a:rPr lang="es-ES" dirty="0" smtClean="0"/>
              <a:t>.</a:t>
            </a:r>
          </a:p>
          <a:p>
            <a:pPr algn="just"/>
            <a:r>
              <a:rPr lang="es-ES" dirty="0" smtClean="0"/>
              <a:t>La propagación nosocomial parece alimentar  en algunos lugares la Pandemia</a:t>
            </a:r>
            <a:endParaRPr lang="es-ES_tradnl" dirty="0"/>
          </a:p>
        </p:txBody>
      </p:sp>
    </p:spTree>
    <p:extLst>
      <p:ext uri="{BB962C8B-B14F-4D97-AF65-F5344CB8AC3E}">
        <p14:creationId xmlns:p14="http://schemas.microsoft.com/office/powerpoint/2010/main" val="16740469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841375"/>
            <a:ext cx="10515600" cy="1325563"/>
          </a:xfrm>
        </p:spPr>
        <p:txBody>
          <a:bodyPr>
            <a:normAutofit/>
          </a:bodyPr>
          <a:lstStyle/>
          <a:p>
            <a:pPr algn="ctr"/>
            <a:r>
              <a:rPr lang="es-ES_tradnl" sz="3200" b="1" dirty="0" smtClean="0"/>
              <a:t>Equipo de Protección Individual (EPI) en </a:t>
            </a:r>
            <a:r>
              <a:rPr lang="es-ES_tradnl" sz="3200" b="1" dirty="0" err="1" smtClean="0"/>
              <a:t>Quirofano</a:t>
            </a:r>
            <a:r>
              <a:rPr lang="es-ES_tradnl" sz="3200" b="1" dirty="0" smtClean="0"/>
              <a:t> </a:t>
            </a:r>
          </a:p>
        </p:txBody>
      </p:sp>
      <p:sp>
        <p:nvSpPr>
          <p:cNvPr id="3" name="Marcador de contenido 2"/>
          <p:cNvSpPr>
            <a:spLocks noGrp="1"/>
          </p:cNvSpPr>
          <p:nvPr>
            <p:ph idx="1"/>
          </p:nvPr>
        </p:nvSpPr>
        <p:spPr>
          <a:xfrm>
            <a:off x="1066800" y="1931182"/>
            <a:ext cx="10515600" cy="4351338"/>
          </a:xfrm>
        </p:spPr>
        <p:txBody>
          <a:bodyPr>
            <a:normAutofit fontScale="92500" lnSpcReduction="10000"/>
          </a:bodyPr>
          <a:lstStyle/>
          <a:p>
            <a:pPr algn="just"/>
            <a:r>
              <a:rPr lang="es-ES_tradnl" dirty="0" smtClean="0"/>
              <a:t>Bata </a:t>
            </a:r>
            <a:r>
              <a:rPr lang="es-ES_tradnl" dirty="0"/>
              <a:t>impermeable </a:t>
            </a:r>
          </a:p>
          <a:p>
            <a:pPr algn="just"/>
            <a:r>
              <a:rPr lang="es-ES_tradnl" dirty="0"/>
              <a:t>Mascarilla: tipo N95, o FFP2/FFP3 (filtran el 96 y 99% respectivamente). </a:t>
            </a:r>
          </a:p>
          <a:p>
            <a:pPr algn="just"/>
            <a:r>
              <a:rPr lang="es-ES_tradnl" dirty="0"/>
              <a:t>Gafas </a:t>
            </a:r>
          </a:p>
          <a:p>
            <a:pPr algn="just"/>
            <a:r>
              <a:rPr lang="es-ES_tradnl" dirty="0"/>
              <a:t>Pantalla de cobertura facial (con o sin gafas protectoras) </a:t>
            </a:r>
            <a:r>
              <a:rPr lang="es-ES_tradnl" dirty="0" smtClean="0"/>
              <a:t>según </a:t>
            </a:r>
            <a:r>
              <a:rPr lang="es-ES_tradnl" dirty="0"/>
              <a:t>disponibilidad </a:t>
            </a:r>
          </a:p>
          <a:p>
            <a:pPr algn="just"/>
            <a:r>
              <a:rPr lang="es-ES_tradnl" dirty="0"/>
              <a:t>Guantes de nitrilo largos (un par es suficiente) </a:t>
            </a:r>
          </a:p>
          <a:p>
            <a:pPr algn="just"/>
            <a:r>
              <a:rPr lang="es-ES_tradnl" dirty="0"/>
              <a:t>Calzado debe ser exclusivo para la zona o actividad y no debe tener perforaciones </a:t>
            </a:r>
            <a:endParaRPr lang="es-ES_tradnl" dirty="0" smtClean="0"/>
          </a:p>
          <a:p>
            <a:pPr algn="just"/>
            <a:r>
              <a:rPr lang="es-ES_tradnl" dirty="0"/>
              <a:t>Una vez puesto el EPI, se colocará sobre la misma el equipo </a:t>
            </a:r>
            <a:r>
              <a:rPr lang="es-ES_tradnl" dirty="0" smtClean="0"/>
              <a:t>estéril </a:t>
            </a:r>
            <a:r>
              <a:rPr lang="es-ES_tradnl" dirty="0"/>
              <a:t>necesario para la </a:t>
            </a:r>
            <a:r>
              <a:rPr lang="es-ES_tradnl" dirty="0" smtClean="0"/>
              <a:t>intervención quirúrgica. </a:t>
            </a:r>
            <a:endParaRPr lang="es-ES_tradnl" dirty="0" smtClean="0">
              <a:effectLst/>
            </a:endParaRPr>
          </a:p>
          <a:p>
            <a:pPr marL="0" indent="0">
              <a:buNone/>
            </a:pPr>
            <a:endParaRPr lang="es-ES_tradnl" dirty="0"/>
          </a:p>
        </p:txBody>
      </p:sp>
      <p:pic>
        <p:nvPicPr>
          <p:cNvPr id="4" name="Imagen 3"/>
          <p:cNvPicPr>
            <a:picLocks noChangeAspect="1"/>
          </p:cNvPicPr>
          <p:nvPr/>
        </p:nvPicPr>
        <p:blipFill>
          <a:blip r:embed="rId2"/>
          <a:stretch>
            <a:fillRect/>
          </a:stretch>
        </p:blipFill>
        <p:spPr>
          <a:xfrm>
            <a:off x="3933825" y="0"/>
            <a:ext cx="4324350" cy="1089807"/>
          </a:xfrm>
          <a:prstGeom prst="rect">
            <a:avLst/>
          </a:prstGeom>
        </p:spPr>
      </p:pic>
    </p:spTree>
    <p:extLst>
      <p:ext uri="{BB962C8B-B14F-4D97-AF65-F5344CB8AC3E}">
        <p14:creationId xmlns:p14="http://schemas.microsoft.com/office/powerpoint/2010/main" val="18195515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p:cNvPicPr>
            <a:picLocks noGrp="1" noChangeAspect="1"/>
          </p:cNvPicPr>
          <p:nvPr>
            <p:ph idx="4294967295"/>
          </p:nvPr>
        </p:nvPicPr>
        <p:blipFill>
          <a:blip r:embed="rId2"/>
          <a:stretch>
            <a:fillRect/>
          </a:stretch>
        </p:blipFill>
        <p:spPr>
          <a:xfrm>
            <a:off x="1413165" y="1246779"/>
            <a:ext cx="9004012" cy="5428948"/>
          </a:xfrm>
          <a:prstGeom prst="rect">
            <a:avLst/>
          </a:prstGeom>
        </p:spPr>
      </p:pic>
      <p:pic>
        <p:nvPicPr>
          <p:cNvPr id="4" name="Imagen 3"/>
          <p:cNvPicPr>
            <a:picLocks noChangeAspect="1"/>
          </p:cNvPicPr>
          <p:nvPr/>
        </p:nvPicPr>
        <p:blipFill>
          <a:blip r:embed="rId3"/>
          <a:stretch>
            <a:fillRect/>
          </a:stretch>
        </p:blipFill>
        <p:spPr>
          <a:xfrm>
            <a:off x="3933825" y="0"/>
            <a:ext cx="4324350" cy="1089807"/>
          </a:xfrm>
          <a:prstGeom prst="rect">
            <a:avLst/>
          </a:prstGeom>
        </p:spPr>
      </p:pic>
    </p:spTree>
    <p:extLst>
      <p:ext uri="{BB962C8B-B14F-4D97-AF65-F5344CB8AC3E}">
        <p14:creationId xmlns:p14="http://schemas.microsoft.com/office/powerpoint/2010/main" val="7003398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825336" y="854979"/>
            <a:ext cx="8541327" cy="6003021"/>
          </a:xfrm>
        </p:spPr>
      </p:pic>
      <p:pic>
        <p:nvPicPr>
          <p:cNvPr id="3" name="Imagen 2"/>
          <p:cNvPicPr>
            <a:picLocks noChangeAspect="1"/>
          </p:cNvPicPr>
          <p:nvPr/>
        </p:nvPicPr>
        <p:blipFill>
          <a:blip r:embed="rId3"/>
          <a:stretch>
            <a:fillRect/>
          </a:stretch>
        </p:blipFill>
        <p:spPr>
          <a:xfrm>
            <a:off x="3933825" y="0"/>
            <a:ext cx="4324350" cy="1089807"/>
          </a:xfrm>
          <a:prstGeom prst="rect">
            <a:avLst/>
          </a:prstGeom>
        </p:spPr>
      </p:pic>
    </p:spTree>
    <p:extLst>
      <p:ext uri="{BB962C8B-B14F-4D97-AF65-F5344CB8AC3E}">
        <p14:creationId xmlns:p14="http://schemas.microsoft.com/office/powerpoint/2010/main" val="4136971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050925"/>
            <a:ext cx="10515600" cy="1325563"/>
          </a:xfrm>
        </p:spPr>
        <p:txBody>
          <a:bodyPr>
            <a:normAutofit/>
          </a:bodyPr>
          <a:lstStyle/>
          <a:p>
            <a:pPr algn="ctr"/>
            <a:r>
              <a:rPr lang="es-ES_tradnl" sz="3200" dirty="0" smtClean="0"/>
              <a:t>QUIROFANO EXCLUSIVO PARA COVID 19</a:t>
            </a:r>
            <a:endParaRPr lang="es-ES_tradnl" sz="3200" dirty="0"/>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46300" y="2376488"/>
            <a:ext cx="7899400" cy="4267200"/>
          </a:xfrm>
        </p:spPr>
      </p:pic>
      <p:pic>
        <p:nvPicPr>
          <p:cNvPr id="5" name="Imagen 4"/>
          <p:cNvPicPr>
            <a:picLocks noChangeAspect="1"/>
          </p:cNvPicPr>
          <p:nvPr/>
        </p:nvPicPr>
        <p:blipFill>
          <a:blip r:embed="rId3"/>
          <a:stretch>
            <a:fillRect/>
          </a:stretch>
        </p:blipFill>
        <p:spPr>
          <a:xfrm>
            <a:off x="3933825" y="78996"/>
            <a:ext cx="4324350" cy="1089807"/>
          </a:xfrm>
          <a:prstGeom prst="rect">
            <a:avLst/>
          </a:prstGeom>
        </p:spPr>
      </p:pic>
    </p:spTree>
    <p:extLst>
      <p:ext uri="{BB962C8B-B14F-4D97-AF65-F5344CB8AC3E}">
        <p14:creationId xmlns:p14="http://schemas.microsoft.com/office/powerpoint/2010/main" val="7869785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885191" y="1089807"/>
            <a:ext cx="10253864" cy="5768193"/>
          </a:xfrm>
        </p:spPr>
      </p:pic>
      <p:pic>
        <p:nvPicPr>
          <p:cNvPr id="3" name="Imagen 2"/>
          <p:cNvPicPr>
            <a:picLocks noChangeAspect="1"/>
          </p:cNvPicPr>
          <p:nvPr/>
        </p:nvPicPr>
        <p:blipFill>
          <a:blip r:embed="rId3"/>
          <a:stretch>
            <a:fillRect/>
          </a:stretch>
        </p:blipFill>
        <p:spPr>
          <a:xfrm>
            <a:off x="3933825" y="0"/>
            <a:ext cx="4324350" cy="1089807"/>
          </a:xfrm>
          <a:prstGeom prst="rect">
            <a:avLst/>
          </a:prstGeom>
        </p:spPr>
      </p:pic>
    </p:spTree>
    <p:extLst>
      <p:ext uri="{BB962C8B-B14F-4D97-AF65-F5344CB8AC3E}">
        <p14:creationId xmlns:p14="http://schemas.microsoft.com/office/powerpoint/2010/main" val="8589723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76250" y="1181099"/>
            <a:ext cx="10515600" cy="1325563"/>
          </a:xfrm>
        </p:spPr>
        <p:txBody>
          <a:bodyPr/>
          <a:lstStyle/>
          <a:p>
            <a:pPr algn="ctr"/>
            <a:r>
              <a:rPr lang="es-ES_tradnl" dirty="0" smtClean="0"/>
              <a:t>ACTIVIDAD EN QUIROFANO COVID 19</a:t>
            </a:r>
            <a:endParaRPr lang="es-ES_tradnl" dirty="0"/>
          </a:p>
        </p:txBody>
      </p:sp>
      <p:sp>
        <p:nvSpPr>
          <p:cNvPr id="3" name="Marcador de contenido 2"/>
          <p:cNvSpPr>
            <a:spLocks noGrp="1"/>
          </p:cNvSpPr>
          <p:nvPr>
            <p:ph idx="1"/>
          </p:nvPr>
        </p:nvSpPr>
        <p:spPr>
          <a:xfrm>
            <a:off x="838200" y="2506662"/>
            <a:ext cx="10515600" cy="4351338"/>
          </a:xfrm>
        </p:spPr>
        <p:txBody>
          <a:bodyPr>
            <a:normAutofit/>
          </a:bodyPr>
          <a:lstStyle/>
          <a:p>
            <a:pPr algn="just"/>
            <a:r>
              <a:rPr lang="es-ES_tradnl" sz="2400" dirty="0"/>
              <a:t>Se limitará el </a:t>
            </a:r>
            <a:r>
              <a:rPr lang="es-ES_tradnl" sz="2400" dirty="0" err="1"/>
              <a:t>número</a:t>
            </a:r>
            <a:r>
              <a:rPr lang="es-ES_tradnl" sz="2400" dirty="0"/>
              <a:t> de asistentes al </a:t>
            </a:r>
            <a:r>
              <a:rPr lang="es-ES_tradnl" sz="2400" dirty="0" err="1"/>
              <a:t>mínimo</a:t>
            </a:r>
            <a:r>
              <a:rPr lang="es-ES_tradnl" sz="2400" dirty="0"/>
              <a:t> personal necesario. </a:t>
            </a:r>
            <a:endParaRPr lang="es-ES_tradnl" sz="2400" dirty="0" smtClean="0">
              <a:effectLst/>
            </a:endParaRPr>
          </a:p>
          <a:p>
            <a:pPr algn="just"/>
            <a:r>
              <a:rPr lang="es-ES_tradnl" sz="2400" dirty="0" smtClean="0"/>
              <a:t>Se </a:t>
            </a:r>
            <a:r>
              <a:rPr lang="es-ES_tradnl" sz="2400" dirty="0" err="1"/>
              <a:t>mantendrán</a:t>
            </a:r>
            <a:r>
              <a:rPr lang="es-ES_tradnl" sz="2400" dirty="0"/>
              <a:t> las puertas en todo momento cerradas, salvo necesidad de paso de material o personal al </a:t>
            </a:r>
            <a:r>
              <a:rPr lang="es-ES_tradnl" sz="2400" dirty="0" smtClean="0"/>
              <a:t>interior </a:t>
            </a:r>
            <a:r>
              <a:rPr lang="es-ES_tradnl" sz="2400" dirty="0"/>
              <a:t>de </a:t>
            </a:r>
            <a:r>
              <a:rPr lang="es-ES_tradnl" sz="2400" dirty="0" err="1"/>
              <a:t>quirófano</a:t>
            </a:r>
            <a:r>
              <a:rPr lang="es-ES_tradnl" sz="2400" dirty="0"/>
              <a:t>. </a:t>
            </a:r>
            <a:endParaRPr lang="es-ES_tradnl" sz="2400" dirty="0" smtClean="0">
              <a:effectLst/>
            </a:endParaRPr>
          </a:p>
          <a:p>
            <a:pPr algn="just"/>
            <a:r>
              <a:rPr lang="es-ES_tradnl" sz="2400" dirty="0" smtClean="0"/>
              <a:t>En </a:t>
            </a:r>
            <a:r>
              <a:rPr lang="es-ES_tradnl" sz="2400" dirty="0"/>
              <a:t>caso de necesitar material del exterior, se realizará a </a:t>
            </a:r>
            <a:r>
              <a:rPr lang="es-ES_tradnl" sz="2400" dirty="0" err="1"/>
              <a:t>través</a:t>
            </a:r>
            <a:r>
              <a:rPr lang="es-ES_tradnl" sz="2400" dirty="0"/>
              <a:t> de la puerta designada para la entrada de </a:t>
            </a:r>
            <a:r>
              <a:rPr lang="es-ES_tradnl" sz="2400" dirty="0" smtClean="0"/>
              <a:t>material </a:t>
            </a:r>
            <a:r>
              <a:rPr lang="es-ES_tradnl" sz="2400" dirty="0"/>
              <a:t>por el personal correspondiente. </a:t>
            </a:r>
            <a:endParaRPr lang="es-ES_tradnl" sz="2400" dirty="0" smtClean="0">
              <a:effectLst/>
            </a:endParaRPr>
          </a:p>
          <a:p>
            <a:pPr algn="just"/>
            <a:r>
              <a:rPr lang="es-ES_tradnl" sz="2400" dirty="0" smtClean="0"/>
              <a:t>No </a:t>
            </a:r>
            <a:r>
              <a:rPr lang="es-ES_tradnl" sz="2400" dirty="0"/>
              <a:t>se </a:t>
            </a:r>
            <a:r>
              <a:rPr lang="es-ES_tradnl" sz="2400" dirty="0" err="1"/>
              <a:t>permitira</a:t>
            </a:r>
            <a:r>
              <a:rPr lang="es-ES_tradnl" sz="2400" dirty="0"/>
              <a:t>́ el uso de </a:t>
            </a:r>
            <a:r>
              <a:rPr lang="es-ES_tradnl" sz="2400" dirty="0" err="1"/>
              <a:t>teléfonos</a:t>
            </a:r>
            <a:r>
              <a:rPr lang="es-ES_tradnl" sz="2400" dirty="0"/>
              <a:t> </a:t>
            </a:r>
            <a:r>
              <a:rPr lang="es-ES_tradnl" sz="2400" dirty="0" err="1"/>
              <a:t>móviles</a:t>
            </a:r>
            <a:r>
              <a:rPr lang="es-ES_tradnl" sz="2400" dirty="0"/>
              <a:t> en el interior de </a:t>
            </a:r>
            <a:r>
              <a:rPr lang="es-ES_tradnl" sz="2400" dirty="0" err="1"/>
              <a:t>quirófano</a:t>
            </a:r>
            <a:r>
              <a:rPr lang="es-ES_tradnl" sz="2400" dirty="0"/>
              <a:t>. </a:t>
            </a:r>
            <a:endParaRPr lang="es-ES_tradnl" sz="2400" dirty="0" smtClean="0">
              <a:effectLst/>
            </a:endParaRPr>
          </a:p>
          <a:p>
            <a:pPr algn="just"/>
            <a:r>
              <a:rPr lang="es-ES_tradnl" sz="2400" dirty="0" smtClean="0"/>
              <a:t>Lavado </a:t>
            </a:r>
            <a:r>
              <a:rPr lang="es-ES_tradnl" sz="2400" dirty="0"/>
              <a:t>de guantes con </a:t>
            </a:r>
            <a:r>
              <a:rPr lang="es-ES_tradnl" sz="2400" dirty="0" err="1"/>
              <a:t>solución</a:t>
            </a:r>
            <a:r>
              <a:rPr lang="es-ES_tradnl" sz="2400" dirty="0"/>
              <a:t> </a:t>
            </a:r>
            <a:r>
              <a:rPr lang="es-ES_tradnl" sz="2400" dirty="0" err="1"/>
              <a:t>hidroalcohólica</a:t>
            </a:r>
            <a:r>
              <a:rPr lang="es-ES_tradnl" sz="2400" dirty="0"/>
              <a:t> </a:t>
            </a:r>
            <a:r>
              <a:rPr lang="es-ES_tradnl" sz="2400" dirty="0" smtClean="0"/>
              <a:t>inmediatamente </a:t>
            </a:r>
            <a:r>
              <a:rPr lang="es-ES_tradnl" sz="2400" dirty="0" err="1"/>
              <a:t>después</a:t>
            </a:r>
            <a:r>
              <a:rPr lang="es-ES_tradnl" sz="2400" dirty="0"/>
              <a:t> de cada contacto con el paciente </a:t>
            </a:r>
            <a:endParaRPr lang="es-ES_tradnl" sz="2400" dirty="0" smtClean="0">
              <a:effectLst/>
            </a:endParaRPr>
          </a:p>
          <a:p>
            <a:endParaRPr lang="es-ES_tradnl" dirty="0" smtClean="0">
              <a:effectLst/>
            </a:endParaRPr>
          </a:p>
          <a:p>
            <a:endParaRPr lang="es-ES_tradnl" dirty="0"/>
          </a:p>
        </p:txBody>
      </p:sp>
      <p:pic>
        <p:nvPicPr>
          <p:cNvPr id="4" name="Imagen 3"/>
          <p:cNvPicPr>
            <a:picLocks noChangeAspect="1"/>
          </p:cNvPicPr>
          <p:nvPr/>
        </p:nvPicPr>
        <p:blipFill>
          <a:blip r:embed="rId2"/>
          <a:stretch>
            <a:fillRect/>
          </a:stretch>
        </p:blipFill>
        <p:spPr>
          <a:xfrm>
            <a:off x="3952875" y="0"/>
            <a:ext cx="4324350" cy="1089807"/>
          </a:xfrm>
          <a:prstGeom prst="rect">
            <a:avLst/>
          </a:prstGeom>
        </p:spPr>
      </p:pic>
    </p:spTree>
    <p:extLst>
      <p:ext uri="{BB962C8B-B14F-4D97-AF65-F5344CB8AC3E}">
        <p14:creationId xmlns:p14="http://schemas.microsoft.com/office/powerpoint/2010/main" val="21343613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r>
              <a:rPr lang="es-ES" dirty="0"/>
              <a:t>E</a:t>
            </a:r>
            <a:r>
              <a:rPr lang="es-ES" dirty="0" smtClean="0"/>
              <a:t>l establecimiento de una vía aérea definitiva está directamente relacionado con la generación de aerosoles de una manera inevitable, especialmente cuando se usa flujo de alta velocidad.</a:t>
            </a:r>
          </a:p>
          <a:p>
            <a:r>
              <a:rPr lang="es-ES" dirty="0" smtClean="0"/>
              <a:t> </a:t>
            </a:r>
            <a:r>
              <a:rPr lang="es-ES" dirty="0"/>
              <a:t>D</a:t>
            </a:r>
            <a:r>
              <a:rPr lang="es-ES" dirty="0" smtClean="0"/>
              <a:t>ebemos ser conscientes de las medidas de seguridad requeridas para minimizar los riesgos de propagación de la enfermedad. </a:t>
            </a:r>
          </a:p>
          <a:p>
            <a:r>
              <a:rPr lang="es-ES" dirty="0" smtClean="0"/>
              <a:t>La ventilación a presión positiva durante la ventilación no invasiva (NIV) o cuando se usa una máscara facial o dispositivos </a:t>
            </a:r>
            <a:r>
              <a:rPr lang="es-ES" dirty="0" err="1" smtClean="0"/>
              <a:t>supraglóticos</a:t>
            </a:r>
            <a:r>
              <a:rPr lang="es-ES" dirty="0" smtClean="0"/>
              <a:t> se consideran factores de alto riesgo para la generación de aerosoles, ya que estos procedimientos no ofrecen un sellado adecuado</a:t>
            </a:r>
            <a:endParaRPr lang="es-ES_tradnl" dirty="0"/>
          </a:p>
        </p:txBody>
      </p:sp>
      <p:pic>
        <p:nvPicPr>
          <p:cNvPr id="4" name="Imagen 3"/>
          <p:cNvPicPr>
            <a:picLocks noChangeAspect="1"/>
          </p:cNvPicPr>
          <p:nvPr/>
        </p:nvPicPr>
        <p:blipFill>
          <a:blip r:embed="rId2"/>
          <a:stretch>
            <a:fillRect/>
          </a:stretch>
        </p:blipFill>
        <p:spPr>
          <a:xfrm>
            <a:off x="3762375" y="403225"/>
            <a:ext cx="4324350" cy="1089807"/>
          </a:xfrm>
          <a:prstGeom prst="rect">
            <a:avLst/>
          </a:prstGeom>
        </p:spPr>
      </p:pic>
    </p:spTree>
    <p:extLst>
      <p:ext uri="{BB962C8B-B14F-4D97-AF65-F5344CB8AC3E}">
        <p14:creationId xmlns:p14="http://schemas.microsoft.com/office/powerpoint/2010/main" val="18734877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6750" y="928689"/>
            <a:ext cx="10363200" cy="952500"/>
          </a:xfrm>
        </p:spPr>
        <p:txBody>
          <a:bodyPr>
            <a:normAutofit fontScale="90000"/>
          </a:bodyPr>
          <a:lstStyle/>
          <a:p>
            <a:pPr algn="ctr"/>
            <a:r>
              <a:rPr lang="es-ES_tradnl" sz="2700" b="1" dirty="0" smtClean="0"/>
              <a:t/>
            </a:r>
            <a:br>
              <a:rPr lang="es-ES_tradnl" sz="2700" b="1" dirty="0" smtClean="0"/>
            </a:br>
            <a:r>
              <a:rPr lang="es-ES_tradnl" sz="2700" b="1" dirty="0"/>
              <a:t/>
            </a:r>
            <a:br>
              <a:rPr lang="es-ES_tradnl" sz="2700" b="1" dirty="0"/>
            </a:br>
            <a:r>
              <a:rPr lang="es-ES_tradnl" sz="2200" b="1" dirty="0" smtClean="0"/>
              <a:t>Para </a:t>
            </a:r>
            <a:r>
              <a:rPr lang="es-ES_tradnl" sz="2200" b="1" dirty="0"/>
              <a:t>minimizar la </a:t>
            </a:r>
            <a:r>
              <a:rPr lang="es-ES_tradnl" sz="2200" b="1" dirty="0" err="1"/>
              <a:t>generación</a:t>
            </a:r>
            <a:r>
              <a:rPr lang="es-ES_tradnl" sz="2200" b="1" dirty="0"/>
              <a:t> de aerosoles durante la </a:t>
            </a:r>
            <a:r>
              <a:rPr lang="es-ES_tradnl" sz="2200" b="1" dirty="0" err="1"/>
              <a:t>manipulación</a:t>
            </a:r>
            <a:r>
              <a:rPr lang="es-ES_tradnl" sz="2200" b="1" dirty="0"/>
              <a:t> de la </a:t>
            </a:r>
            <a:r>
              <a:rPr lang="es-ES_tradnl" sz="2200" b="1" dirty="0" err="1"/>
              <a:t>vía</a:t>
            </a:r>
            <a:r>
              <a:rPr lang="es-ES_tradnl" sz="2200" b="1" dirty="0"/>
              <a:t> </a:t>
            </a:r>
            <a:r>
              <a:rPr lang="es-ES_tradnl" sz="2200" b="1" dirty="0" err="1"/>
              <a:t>aérea</a:t>
            </a:r>
            <a:r>
              <a:rPr lang="es-ES_tradnl" sz="2200" b="1" dirty="0"/>
              <a:t> </a:t>
            </a:r>
            <a:r>
              <a:rPr lang="es-ES_tradnl" b="1" dirty="0" smtClean="0">
                <a:effectLst/>
              </a:rPr>
              <a:t/>
            </a:r>
            <a:br>
              <a:rPr lang="es-ES_tradnl" b="1" dirty="0" smtClean="0">
                <a:effectLst/>
              </a:rPr>
            </a:br>
            <a:endParaRPr lang="es-ES_tradnl" b="1" dirty="0"/>
          </a:p>
        </p:txBody>
      </p:sp>
      <p:sp>
        <p:nvSpPr>
          <p:cNvPr id="3" name="Marcador de contenido 2"/>
          <p:cNvSpPr>
            <a:spLocks noGrp="1"/>
          </p:cNvSpPr>
          <p:nvPr>
            <p:ph idx="1"/>
          </p:nvPr>
        </p:nvSpPr>
        <p:spPr>
          <a:xfrm>
            <a:off x="817418" y="1676401"/>
            <a:ext cx="10515600" cy="4351338"/>
          </a:xfrm>
        </p:spPr>
        <p:txBody>
          <a:bodyPr>
            <a:normAutofit fontScale="25000" lnSpcReduction="20000"/>
          </a:bodyPr>
          <a:lstStyle/>
          <a:p>
            <a:pPr algn="just">
              <a:lnSpc>
                <a:spcPct val="120000"/>
              </a:lnSpc>
            </a:pPr>
            <a:r>
              <a:rPr lang="es-ES_tradnl" sz="8000" dirty="0"/>
              <a:t>El manejo de la </a:t>
            </a:r>
            <a:r>
              <a:rPr lang="es-ES_tradnl" sz="8000" dirty="0" err="1"/>
              <a:t>vía</a:t>
            </a:r>
            <a:r>
              <a:rPr lang="es-ES_tradnl" sz="8000" dirty="0"/>
              <a:t> </a:t>
            </a:r>
            <a:r>
              <a:rPr lang="es-ES_tradnl" sz="8000" dirty="0" err="1"/>
              <a:t>aérea</a:t>
            </a:r>
            <a:r>
              <a:rPr lang="es-ES_tradnl" sz="8000" dirty="0"/>
              <a:t> debe reservarse para el profesional </a:t>
            </a:r>
            <a:r>
              <a:rPr lang="es-ES_tradnl" sz="8000" dirty="0" err="1"/>
              <a:t>más</a:t>
            </a:r>
            <a:r>
              <a:rPr lang="es-ES_tradnl" sz="8000" dirty="0"/>
              <a:t> experimentado en la </a:t>
            </a:r>
            <a:r>
              <a:rPr lang="es-ES_tradnl" sz="8000" dirty="0" err="1"/>
              <a:t>vía</a:t>
            </a:r>
            <a:r>
              <a:rPr lang="es-ES_tradnl" sz="8000" dirty="0"/>
              <a:t> </a:t>
            </a:r>
            <a:r>
              <a:rPr lang="es-ES_tradnl" sz="8000" dirty="0" err="1"/>
              <a:t>aérea</a:t>
            </a:r>
            <a:r>
              <a:rPr lang="es-ES_tradnl" sz="8000" dirty="0"/>
              <a:t>. </a:t>
            </a:r>
            <a:endParaRPr lang="es-ES_tradnl" sz="8000" dirty="0" smtClean="0"/>
          </a:p>
          <a:p>
            <a:pPr algn="just">
              <a:lnSpc>
                <a:spcPct val="120000"/>
              </a:lnSpc>
            </a:pPr>
            <a:r>
              <a:rPr lang="es-ES_tradnl" sz="8000" dirty="0"/>
              <a:t>Un filtro </a:t>
            </a:r>
            <a:r>
              <a:rPr lang="es-ES_tradnl" sz="8000" dirty="0" err="1"/>
              <a:t>hidrofóbico</a:t>
            </a:r>
            <a:r>
              <a:rPr lang="es-ES_tradnl" sz="8000" dirty="0"/>
              <a:t> de alta eficacia debe ser conectado entre la mascarilla facial y el circuito del respirador. </a:t>
            </a:r>
            <a:endParaRPr lang="es-ES_tradnl" sz="8000" dirty="0" smtClean="0">
              <a:effectLst/>
            </a:endParaRPr>
          </a:p>
          <a:p>
            <a:pPr algn="just">
              <a:lnSpc>
                <a:spcPct val="120000"/>
              </a:lnSpc>
            </a:pPr>
            <a:r>
              <a:rPr lang="es-ES_tradnl" sz="8000" dirty="0" smtClean="0"/>
              <a:t>Se </a:t>
            </a:r>
            <a:r>
              <a:rPr lang="es-ES_tradnl" sz="8000" dirty="0"/>
              <a:t>debe evitar la </a:t>
            </a:r>
            <a:r>
              <a:rPr lang="es-ES_tradnl" sz="8000" dirty="0" err="1"/>
              <a:t>ventilación</a:t>
            </a:r>
            <a:r>
              <a:rPr lang="es-ES_tradnl" sz="8000" dirty="0"/>
              <a:t> manual antes de la </a:t>
            </a:r>
            <a:r>
              <a:rPr lang="es-ES_tradnl" sz="8000" dirty="0" err="1"/>
              <a:t>intubación</a:t>
            </a:r>
            <a:r>
              <a:rPr lang="es-ES_tradnl" sz="8000" dirty="0"/>
              <a:t> siempre que sea posible. Si fuera necesario, se </a:t>
            </a:r>
            <a:r>
              <a:rPr lang="es-ES_tradnl" sz="8000" dirty="0" smtClean="0"/>
              <a:t>recomienda </a:t>
            </a:r>
            <a:r>
              <a:rPr lang="es-ES_tradnl" sz="8000" dirty="0"/>
              <a:t>realizarla con volumen corriente bajo, aumentando la frecuencia respiratoria</a:t>
            </a:r>
            <a:r>
              <a:rPr lang="es-ES_tradnl" sz="8000" dirty="0" smtClean="0"/>
              <a:t>.</a:t>
            </a:r>
            <a:endParaRPr lang="es-ES_tradnl" sz="8000" dirty="0" smtClean="0">
              <a:effectLst/>
            </a:endParaRPr>
          </a:p>
          <a:p>
            <a:pPr algn="just">
              <a:lnSpc>
                <a:spcPct val="120000"/>
              </a:lnSpc>
            </a:pPr>
            <a:r>
              <a:rPr lang="es-ES_tradnl" sz="8000" dirty="0" smtClean="0"/>
              <a:t>Debe </a:t>
            </a:r>
            <a:r>
              <a:rPr lang="es-ES_tradnl" sz="8000" dirty="0"/>
              <a:t>evitarse la </a:t>
            </a:r>
            <a:r>
              <a:rPr lang="es-ES_tradnl" sz="8000" dirty="0" err="1"/>
              <a:t>intubación</a:t>
            </a:r>
            <a:r>
              <a:rPr lang="es-ES_tradnl" sz="8000" dirty="0"/>
              <a:t> con </a:t>
            </a:r>
            <a:r>
              <a:rPr lang="es-ES_tradnl" sz="8000" dirty="0" err="1"/>
              <a:t>fibrobroncoscopio</a:t>
            </a:r>
            <a:r>
              <a:rPr lang="es-ES_tradnl" sz="8000" dirty="0"/>
              <a:t> en paciente despierto a menos que esté </a:t>
            </a:r>
            <a:r>
              <a:rPr lang="es-ES_tradnl" sz="8000" dirty="0" err="1"/>
              <a:t>específicamente</a:t>
            </a:r>
            <a:r>
              <a:rPr lang="es-ES_tradnl" sz="8000" dirty="0"/>
              <a:t> </a:t>
            </a:r>
            <a:r>
              <a:rPr lang="es-ES_tradnl" sz="8000" dirty="0" smtClean="0"/>
              <a:t>indicada</a:t>
            </a:r>
            <a:r>
              <a:rPr lang="es-ES_tradnl" sz="8000" dirty="0"/>
              <a:t>. La </a:t>
            </a:r>
            <a:r>
              <a:rPr lang="es-ES_tradnl" sz="8000" dirty="0" err="1"/>
              <a:t>pulverización</a:t>
            </a:r>
            <a:r>
              <a:rPr lang="es-ES_tradnl" sz="8000" dirty="0"/>
              <a:t> del </a:t>
            </a:r>
            <a:r>
              <a:rPr lang="es-ES_tradnl" sz="8000" dirty="0" err="1"/>
              <a:t>anestésico</a:t>
            </a:r>
            <a:r>
              <a:rPr lang="es-ES_tradnl" sz="8000" dirty="0"/>
              <a:t> local y los episodios de tos durante la misma pueden </a:t>
            </a:r>
            <a:r>
              <a:rPr lang="es-ES_tradnl" sz="8000" dirty="0" err="1"/>
              <a:t>aerosolizar</a:t>
            </a:r>
            <a:r>
              <a:rPr lang="es-ES_tradnl" sz="8000" dirty="0"/>
              <a:t> el </a:t>
            </a:r>
            <a:r>
              <a:rPr lang="es-ES_tradnl" sz="8000" dirty="0" smtClean="0"/>
              <a:t>virus</a:t>
            </a:r>
            <a:r>
              <a:rPr lang="es-ES_tradnl" sz="8000" dirty="0"/>
              <a:t>. </a:t>
            </a:r>
            <a:endParaRPr lang="es-ES_tradnl" sz="8000" dirty="0" smtClean="0">
              <a:effectLst/>
            </a:endParaRPr>
          </a:p>
          <a:p>
            <a:pPr algn="just">
              <a:lnSpc>
                <a:spcPct val="120000"/>
              </a:lnSpc>
            </a:pPr>
            <a:r>
              <a:rPr lang="es-ES_tradnl" sz="8000" dirty="0" smtClean="0"/>
              <a:t>Una </a:t>
            </a:r>
            <a:r>
              <a:rPr lang="es-ES_tradnl" sz="8000" dirty="0"/>
              <a:t>vez finalizado el procedimiento, se depositará en el contenedor </a:t>
            </a:r>
            <a:r>
              <a:rPr lang="es-ES_tradnl" sz="8000" dirty="0" smtClean="0"/>
              <a:t> </a:t>
            </a:r>
            <a:r>
              <a:rPr lang="es-ES_tradnl" sz="8000" dirty="0"/>
              <a:t>o se entregará el laringoscopio al personal auxiliar de </a:t>
            </a:r>
            <a:r>
              <a:rPr lang="es-ES_tradnl" sz="8000" dirty="0" err="1"/>
              <a:t>enfermería</a:t>
            </a:r>
            <a:r>
              <a:rPr lang="es-ES_tradnl" sz="8000" dirty="0"/>
              <a:t> para su posterior </a:t>
            </a:r>
            <a:r>
              <a:rPr lang="es-ES_tradnl" sz="8000" dirty="0" err="1"/>
              <a:t>desinfección</a:t>
            </a:r>
            <a:r>
              <a:rPr lang="es-ES_tradnl" sz="8000" dirty="0"/>
              <a:t>. </a:t>
            </a:r>
            <a:endParaRPr lang="es-ES_tradnl" sz="8000" dirty="0" smtClean="0">
              <a:effectLst/>
            </a:endParaRPr>
          </a:p>
          <a:p>
            <a:pPr algn="just">
              <a:lnSpc>
                <a:spcPct val="120000"/>
              </a:lnSpc>
            </a:pPr>
            <a:endParaRPr lang="es-ES_tradnl" sz="8000" dirty="0" smtClean="0">
              <a:effectLst/>
            </a:endParaRPr>
          </a:p>
          <a:p>
            <a:endParaRPr lang="es-ES_tradnl" sz="8000" dirty="0"/>
          </a:p>
          <a:p>
            <a:endParaRPr lang="es-ES_tradnl" sz="4500" dirty="0" smtClean="0"/>
          </a:p>
          <a:p>
            <a:endParaRPr lang="es-ES_tradnl" dirty="0"/>
          </a:p>
        </p:txBody>
      </p:sp>
      <p:pic>
        <p:nvPicPr>
          <p:cNvPr id="4" name="Imagen 3"/>
          <p:cNvPicPr>
            <a:picLocks noChangeAspect="1"/>
          </p:cNvPicPr>
          <p:nvPr/>
        </p:nvPicPr>
        <p:blipFill>
          <a:blip r:embed="rId2"/>
          <a:stretch>
            <a:fillRect/>
          </a:stretch>
        </p:blipFill>
        <p:spPr>
          <a:xfrm>
            <a:off x="2826328" y="210774"/>
            <a:ext cx="5392016" cy="1091771"/>
          </a:xfrm>
          <a:prstGeom prst="rect">
            <a:avLst/>
          </a:prstGeom>
        </p:spPr>
      </p:pic>
    </p:spTree>
    <p:extLst>
      <p:ext uri="{BB962C8B-B14F-4D97-AF65-F5344CB8AC3E}">
        <p14:creationId xmlns:p14="http://schemas.microsoft.com/office/powerpoint/2010/main" val="16822974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4294967295"/>
          </p:nvPr>
        </p:nvSpPr>
        <p:spPr>
          <a:xfrm>
            <a:off x="758536" y="1422316"/>
            <a:ext cx="10515600" cy="4351338"/>
          </a:xfrm>
        </p:spPr>
        <p:txBody>
          <a:bodyPr>
            <a:normAutofit/>
          </a:bodyPr>
          <a:lstStyle/>
          <a:p>
            <a:r>
              <a:rPr lang="es-ES_tradnl" dirty="0" smtClean="0"/>
              <a:t>En la anestesia general debe </a:t>
            </a:r>
            <a:r>
              <a:rPr lang="es-ES_tradnl" dirty="0"/>
              <a:t>evitarse el uso de </a:t>
            </a:r>
            <a:r>
              <a:rPr lang="es-ES_tradnl" dirty="0" err="1"/>
              <a:t>ketamina</a:t>
            </a:r>
            <a:r>
              <a:rPr lang="es-ES_tradnl" dirty="0"/>
              <a:t> por el aumento de secreciones. </a:t>
            </a:r>
            <a:endParaRPr lang="es-ES_tradnl" dirty="0" smtClean="0"/>
          </a:p>
          <a:p>
            <a:r>
              <a:rPr lang="es-ES_tradnl" dirty="0" smtClean="0"/>
              <a:t>Se </a:t>
            </a:r>
            <a:r>
              <a:rPr lang="es-ES_tradnl" dirty="0"/>
              <a:t>recomienda profilaxis </a:t>
            </a:r>
            <a:r>
              <a:rPr lang="es-ES_tradnl" dirty="0" err="1"/>
              <a:t>antiemética</a:t>
            </a:r>
            <a:r>
              <a:rPr lang="es-ES_tradnl" dirty="0"/>
              <a:t> doble en todos los pacientes para evitar riesgo de </a:t>
            </a:r>
            <a:r>
              <a:rPr lang="es-ES_tradnl" dirty="0" err="1"/>
              <a:t>contaminación</a:t>
            </a:r>
            <a:r>
              <a:rPr lang="es-ES_tradnl" dirty="0"/>
              <a:t> por </a:t>
            </a:r>
            <a:r>
              <a:rPr lang="es-ES_tradnl" dirty="0" err="1"/>
              <a:t>vómito</a:t>
            </a:r>
            <a:r>
              <a:rPr lang="es-ES_tradnl" dirty="0"/>
              <a:t> en el postoperatorio inmediato. </a:t>
            </a:r>
            <a:endParaRPr lang="es-ES_tradnl" dirty="0" smtClean="0">
              <a:effectLst/>
            </a:endParaRPr>
          </a:p>
          <a:p>
            <a:r>
              <a:rPr lang="es-ES_tradnl" dirty="0" smtClean="0"/>
              <a:t>En </a:t>
            </a:r>
            <a:r>
              <a:rPr lang="es-ES_tradnl" dirty="0"/>
              <a:t>caso de necesidad de </a:t>
            </a:r>
            <a:r>
              <a:rPr lang="es-ES_tradnl" dirty="0" err="1"/>
              <a:t>aspiración</a:t>
            </a:r>
            <a:r>
              <a:rPr lang="es-ES_tradnl" dirty="0"/>
              <a:t> de secreciones, debe realizarse con sonda </a:t>
            </a:r>
            <a:r>
              <a:rPr lang="es-ES_tradnl" dirty="0" err="1"/>
              <a:t>rígida</a:t>
            </a:r>
            <a:r>
              <a:rPr lang="es-ES_tradnl" dirty="0"/>
              <a:t> tipo </a:t>
            </a:r>
            <a:r>
              <a:rPr lang="es-ES_tradnl" dirty="0" err="1"/>
              <a:t>Yankauer</a:t>
            </a:r>
            <a:r>
              <a:rPr lang="es-ES_tradnl" dirty="0"/>
              <a:t> y posteriormente </a:t>
            </a:r>
            <a:r>
              <a:rPr lang="es-ES_tradnl" dirty="0" smtClean="0"/>
              <a:t>deber ser colocada en un contenedor, para su </a:t>
            </a:r>
            <a:r>
              <a:rPr lang="es-ES_tradnl" dirty="0" err="1" smtClean="0"/>
              <a:t>desinfeccion</a:t>
            </a:r>
            <a:r>
              <a:rPr lang="es-ES_tradnl" dirty="0" smtClean="0"/>
              <a:t>.</a:t>
            </a:r>
          </a:p>
          <a:p>
            <a:endParaRPr lang="es-ES_tradnl" dirty="0" smtClean="0"/>
          </a:p>
          <a:p>
            <a:endParaRPr lang="es-ES_tradnl" dirty="0" smtClean="0">
              <a:effectLst/>
            </a:endParaRPr>
          </a:p>
          <a:p>
            <a:endParaRPr lang="es-ES_tradnl" dirty="0" smtClean="0">
              <a:effectLst/>
            </a:endParaRPr>
          </a:p>
          <a:p>
            <a:endParaRPr lang="es-ES_tradnl" dirty="0"/>
          </a:p>
        </p:txBody>
      </p:sp>
      <p:pic>
        <p:nvPicPr>
          <p:cNvPr id="5" name="Imagen 4"/>
          <p:cNvPicPr>
            <a:picLocks noChangeAspect="1"/>
          </p:cNvPicPr>
          <p:nvPr/>
        </p:nvPicPr>
        <p:blipFill>
          <a:blip r:embed="rId2"/>
          <a:stretch>
            <a:fillRect/>
          </a:stretch>
        </p:blipFill>
        <p:spPr>
          <a:xfrm>
            <a:off x="3533775" y="0"/>
            <a:ext cx="4324350" cy="1089807"/>
          </a:xfrm>
          <a:prstGeom prst="rect">
            <a:avLst/>
          </a:prstGeom>
        </p:spPr>
      </p:pic>
    </p:spTree>
    <p:extLst>
      <p:ext uri="{BB962C8B-B14F-4D97-AF65-F5344CB8AC3E}">
        <p14:creationId xmlns:p14="http://schemas.microsoft.com/office/powerpoint/2010/main" val="2650189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292677" y="1225947"/>
            <a:ext cx="10515600" cy="1325563"/>
          </a:xfrm>
        </p:spPr>
        <p:txBody>
          <a:bodyPr/>
          <a:lstStyle/>
          <a:p>
            <a:pPr algn="ctr"/>
            <a:r>
              <a:rPr lang="es-ES_tradnl" dirty="0" smtClean="0"/>
              <a:t>	</a:t>
            </a:r>
            <a:r>
              <a:rPr lang="es-ES_tradnl" sz="3600" b="1" dirty="0" smtClean="0"/>
              <a:t>Al finalizar la </a:t>
            </a:r>
            <a:r>
              <a:rPr lang="es-ES_tradnl" sz="3600" b="1" dirty="0" err="1"/>
              <a:t>C</a:t>
            </a:r>
            <a:r>
              <a:rPr lang="es-ES_tradnl" sz="3600" b="1" dirty="0" err="1" smtClean="0"/>
              <a:t>irugía</a:t>
            </a:r>
            <a:r>
              <a:rPr lang="es-ES_tradnl" dirty="0" smtClean="0"/>
              <a:t> </a:t>
            </a:r>
            <a:r>
              <a:rPr lang="es-ES_tradnl" dirty="0" smtClean="0">
                <a:effectLst/>
              </a:rPr>
              <a:t/>
            </a:r>
            <a:br>
              <a:rPr lang="es-ES_tradnl" dirty="0" smtClean="0">
                <a:effectLst/>
              </a:rPr>
            </a:br>
            <a:endParaRPr lang="es-ES_tradnl" dirty="0"/>
          </a:p>
        </p:txBody>
      </p:sp>
      <p:sp>
        <p:nvSpPr>
          <p:cNvPr id="4" name="Marcador de contenido 3"/>
          <p:cNvSpPr>
            <a:spLocks noGrp="1"/>
          </p:cNvSpPr>
          <p:nvPr>
            <p:ph idx="1"/>
          </p:nvPr>
        </p:nvSpPr>
        <p:spPr>
          <a:xfrm>
            <a:off x="0" y="1888728"/>
            <a:ext cx="11506200" cy="5300662"/>
          </a:xfrm>
        </p:spPr>
        <p:txBody>
          <a:bodyPr>
            <a:normAutofit/>
          </a:bodyPr>
          <a:lstStyle/>
          <a:p>
            <a:pPr lvl="1" algn="just"/>
            <a:r>
              <a:rPr lang="es-ES_tradnl" dirty="0" smtClean="0"/>
              <a:t>Paciente </a:t>
            </a:r>
            <a:r>
              <a:rPr lang="es-ES_tradnl" dirty="0"/>
              <a:t>con criterio de ingreso en UCI: se </a:t>
            </a:r>
            <a:r>
              <a:rPr lang="es-ES_tradnl" dirty="0" err="1"/>
              <a:t>procedera</a:t>
            </a:r>
            <a:r>
              <a:rPr lang="es-ES_tradnl" dirty="0"/>
              <a:t>́ al traslado del paciente intubado, procurando evitar o minimizar las desconexiones del sistema. </a:t>
            </a:r>
            <a:endParaRPr lang="es-ES_tradnl" dirty="0" smtClean="0">
              <a:effectLst/>
            </a:endParaRPr>
          </a:p>
          <a:p>
            <a:pPr lvl="1" algn="just"/>
            <a:endParaRPr lang="es-ES_tradnl" dirty="0" smtClean="0"/>
          </a:p>
          <a:p>
            <a:pPr lvl="1" algn="just"/>
            <a:r>
              <a:rPr lang="es-ES_tradnl" dirty="0" smtClean="0"/>
              <a:t>Paciente </a:t>
            </a:r>
            <a:r>
              <a:rPr lang="es-ES_tradnl" dirty="0"/>
              <a:t>sin criterio de ingreso en UCI: se realizará una </a:t>
            </a:r>
            <a:r>
              <a:rPr lang="es-ES_tradnl" dirty="0" err="1"/>
              <a:t>extubación</a:t>
            </a:r>
            <a:r>
              <a:rPr lang="es-ES_tradnl" dirty="0"/>
              <a:t> reglada en </a:t>
            </a:r>
            <a:r>
              <a:rPr lang="es-ES_tradnl" dirty="0" err="1"/>
              <a:t>quirófano</a:t>
            </a:r>
            <a:r>
              <a:rPr lang="es-ES_tradnl" dirty="0"/>
              <a:t>, recordando que </a:t>
            </a:r>
            <a:r>
              <a:rPr lang="es-ES_tradnl" dirty="0" err="1"/>
              <a:t>también</a:t>
            </a:r>
            <a:r>
              <a:rPr lang="es-ES_tradnl" dirty="0"/>
              <a:t> se trata de una maniobra de alto riesgo </a:t>
            </a:r>
            <a:r>
              <a:rPr lang="es-ES_tradnl" dirty="0" smtClean="0"/>
              <a:t>contagio</a:t>
            </a:r>
            <a:r>
              <a:rPr lang="es-ES_tradnl" dirty="0"/>
              <a:t>. </a:t>
            </a:r>
            <a:br>
              <a:rPr lang="es-ES_tradnl" dirty="0"/>
            </a:br>
            <a:endParaRPr lang="es-ES_tradnl" dirty="0" smtClean="0"/>
          </a:p>
          <a:p>
            <a:pPr lvl="1" algn="just"/>
            <a:r>
              <a:rPr lang="es-ES_tradnl" dirty="0" smtClean="0"/>
              <a:t>El </a:t>
            </a:r>
            <a:r>
              <a:rPr lang="es-ES_tradnl" dirty="0"/>
              <a:t>paciente </a:t>
            </a:r>
            <a:r>
              <a:rPr lang="es-ES_tradnl" dirty="0" err="1"/>
              <a:t>extubado</a:t>
            </a:r>
            <a:r>
              <a:rPr lang="es-ES_tradnl" dirty="0"/>
              <a:t> </a:t>
            </a:r>
            <a:r>
              <a:rPr lang="es-ES_tradnl" dirty="0" err="1"/>
              <a:t>permanecera</a:t>
            </a:r>
            <a:r>
              <a:rPr lang="es-ES_tradnl" dirty="0"/>
              <a:t>́ en </a:t>
            </a:r>
            <a:r>
              <a:rPr lang="es-ES_tradnl" dirty="0" err="1"/>
              <a:t>quirófano</a:t>
            </a:r>
            <a:r>
              <a:rPr lang="es-ES_tradnl" dirty="0"/>
              <a:t>, bajo vigilancia monitorizada y </a:t>
            </a:r>
            <a:r>
              <a:rPr lang="es-ES_tradnl" dirty="0" err="1"/>
              <a:t>acompañado</a:t>
            </a:r>
            <a:r>
              <a:rPr lang="es-ES_tradnl" dirty="0"/>
              <a:t> por la enfermera circulante durante el postoperatorio inmediato. Cuando el paciente </a:t>
            </a:r>
            <a:r>
              <a:rPr lang="es-ES_tradnl" dirty="0" err="1"/>
              <a:t>reúna</a:t>
            </a:r>
            <a:r>
              <a:rPr lang="es-ES_tradnl" dirty="0"/>
              <a:t> las condiciones para su alta, </a:t>
            </a:r>
            <a:r>
              <a:rPr lang="es-ES_tradnl" dirty="0" err="1"/>
              <a:t>sera</a:t>
            </a:r>
            <a:r>
              <a:rPr lang="es-ES_tradnl" dirty="0"/>
              <a:t>́ trasladado desde directamente a la planta, </a:t>
            </a:r>
            <a:r>
              <a:rPr lang="es-ES_tradnl" dirty="0" err="1"/>
              <a:t>acompañado</a:t>
            </a:r>
            <a:r>
              <a:rPr lang="es-ES_tradnl" dirty="0"/>
              <a:t> </a:t>
            </a:r>
            <a:r>
              <a:rPr lang="es-ES_tradnl" dirty="0" err="1"/>
              <a:t>únicamente</a:t>
            </a:r>
            <a:r>
              <a:rPr lang="es-ES_tradnl" dirty="0"/>
              <a:t> por  </a:t>
            </a:r>
            <a:r>
              <a:rPr lang="es-ES_tradnl" dirty="0" smtClean="0"/>
              <a:t>la enfermera. </a:t>
            </a:r>
          </a:p>
          <a:p>
            <a:pPr lvl="1" algn="just"/>
            <a:endParaRPr lang="es-ES_tradnl" dirty="0" smtClean="0">
              <a:effectLst/>
            </a:endParaRPr>
          </a:p>
          <a:p>
            <a:pPr algn="just"/>
            <a:endParaRPr lang="es-ES_tradnl" dirty="0"/>
          </a:p>
        </p:txBody>
      </p:sp>
      <p:pic>
        <p:nvPicPr>
          <p:cNvPr id="5" name="Imagen 4"/>
          <p:cNvPicPr>
            <a:picLocks noChangeAspect="1"/>
          </p:cNvPicPr>
          <p:nvPr/>
        </p:nvPicPr>
        <p:blipFill>
          <a:blip r:embed="rId2"/>
          <a:stretch>
            <a:fillRect/>
          </a:stretch>
        </p:blipFill>
        <p:spPr>
          <a:xfrm>
            <a:off x="3590925" y="136140"/>
            <a:ext cx="4324350" cy="1089807"/>
          </a:xfrm>
          <a:prstGeom prst="rect">
            <a:avLst/>
          </a:prstGeom>
        </p:spPr>
      </p:pic>
    </p:spTree>
    <p:extLst>
      <p:ext uri="{BB962C8B-B14F-4D97-AF65-F5344CB8AC3E}">
        <p14:creationId xmlns:p14="http://schemas.microsoft.com/office/powerpoint/2010/main" val="14767247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620979" y="1310133"/>
            <a:ext cx="8458201" cy="5310598"/>
          </a:xfrm>
        </p:spPr>
      </p:pic>
      <p:pic>
        <p:nvPicPr>
          <p:cNvPr id="5" name="Imagen 4"/>
          <p:cNvPicPr>
            <a:picLocks noChangeAspect="1"/>
          </p:cNvPicPr>
          <p:nvPr/>
        </p:nvPicPr>
        <p:blipFill>
          <a:blip r:embed="rId3"/>
          <a:stretch>
            <a:fillRect/>
          </a:stretch>
        </p:blipFill>
        <p:spPr>
          <a:xfrm>
            <a:off x="4019547" y="0"/>
            <a:ext cx="3661064" cy="1060751"/>
          </a:xfrm>
          <a:prstGeom prst="rect">
            <a:avLst/>
          </a:prstGeom>
        </p:spPr>
      </p:pic>
      <p:sp>
        <p:nvSpPr>
          <p:cNvPr id="6" name="CuadroTexto 5"/>
          <p:cNvSpPr txBox="1"/>
          <p:nvPr/>
        </p:nvSpPr>
        <p:spPr>
          <a:xfrm>
            <a:off x="8769928" y="6436065"/>
            <a:ext cx="4253345" cy="369332"/>
          </a:xfrm>
          <a:prstGeom prst="rect">
            <a:avLst/>
          </a:prstGeom>
          <a:noFill/>
        </p:spPr>
        <p:txBody>
          <a:bodyPr wrap="square" rtlCol="0">
            <a:spAutoFit/>
          </a:bodyPr>
          <a:lstStyle/>
          <a:p>
            <a:r>
              <a:rPr lang="es-ES_tradnl" dirty="0" err="1" smtClean="0"/>
              <a:t>www.Covidrefence.com</a:t>
            </a:r>
            <a:r>
              <a:rPr lang="es-ES_tradnl" dirty="0" smtClean="0"/>
              <a:t>/es</a:t>
            </a:r>
            <a:endParaRPr lang="es-ES_tradnl" dirty="0"/>
          </a:p>
        </p:txBody>
      </p:sp>
    </p:spTree>
    <p:extLst>
      <p:ext uri="{BB962C8B-B14F-4D97-AF65-F5344CB8AC3E}">
        <p14:creationId xmlns:p14="http://schemas.microsoft.com/office/powerpoint/2010/main" val="13368763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4294967295"/>
          </p:nvPr>
        </p:nvSpPr>
        <p:spPr>
          <a:xfrm>
            <a:off x="852054" y="1540386"/>
            <a:ext cx="10515600" cy="4351338"/>
          </a:xfrm>
        </p:spPr>
        <p:txBody>
          <a:bodyPr/>
          <a:lstStyle/>
          <a:p>
            <a:pPr marL="0" indent="0" algn="just">
              <a:buNone/>
            </a:pPr>
            <a:endParaRPr lang="es-ES_tradnl" dirty="0" smtClean="0"/>
          </a:p>
          <a:p>
            <a:pPr algn="just">
              <a:lnSpc>
                <a:spcPct val="150000"/>
              </a:lnSpc>
            </a:pPr>
            <a:r>
              <a:rPr lang="es-ES_tradnl" dirty="0" smtClean="0"/>
              <a:t>Se recoger</a:t>
            </a:r>
            <a:r>
              <a:rPr lang="en-US" dirty="0" err="1" smtClean="0"/>
              <a:t>á</a:t>
            </a:r>
            <a:r>
              <a:rPr lang="en-US" dirty="0" smtClean="0"/>
              <a:t> </a:t>
            </a:r>
            <a:r>
              <a:rPr lang="es-ES_tradnl" dirty="0" smtClean="0"/>
              <a:t>el quirófano </a:t>
            </a:r>
            <a:r>
              <a:rPr lang="es-ES_tradnl" dirty="0"/>
              <a:t>desechando todo lo posiblemente contaminado y se </a:t>
            </a:r>
            <a:r>
              <a:rPr lang="es-ES_tradnl" dirty="0" err="1"/>
              <a:t>tirarán</a:t>
            </a:r>
            <a:r>
              <a:rPr lang="es-ES_tradnl" dirty="0"/>
              <a:t> las </a:t>
            </a:r>
            <a:r>
              <a:rPr lang="es-ES_tradnl" dirty="0" err="1"/>
              <a:t>tubuladuras</a:t>
            </a:r>
            <a:r>
              <a:rPr lang="es-ES_tradnl" dirty="0"/>
              <a:t> desechables al cubo negro, todo el material fungible (jeringas, agujas, compresas y gasas abiertas o no). El </a:t>
            </a:r>
            <a:r>
              <a:rPr lang="es-ES_tradnl" dirty="0" err="1"/>
              <a:t>quirófano</a:t>
            </a:r>
            <a:r>
              <a:rPr lang="es-ES_tradnl" dirty="0"/>
              <a:t> debe quedar tal y como se </a:t>
            </a:r>
            <a:r>
              <a:rPr lang="es-ES_tradnl" dirty="0" err="1"/>
              <a:t>encontro</a:t>
            </a:r>
            <a:r>
              <a:rPr lang="es-ES_tradnl" dirty="0"/>
              <a:t>́ al principio. </a:t>
            </a:r>
            <a:endParaRPr lang="es-ES_tradnl" dirty="0" smtClean="0"/>
          </a:p>
          <a:p>
            <a:pPr algn="just">
              <a:lnSpc>
                <a:spcPct val="150000"/>
              </a:lnSpc>
            </a:pPr>
            <a:r>
              <a:rPr lang="es-ES_tradnl" dirty="0"/>
              <a:t>Todos el staff quirúrgico  debe ducharse.</a:t>
            </a:r>
          </a:p>
          <a:p>
            <a:pPr algn="just"/>
            <a:endParaRPr lang="es-ES_tradnl" dirty="0" smtClean="0"/>
          </a:p>
          <a:p>
            <a:endParaRPr lang="es-ES_tradnl" dirty="0"/>
          </a:p>
        </p:txBody>
      </p:sp>
      <p:pic>
        <p:nvPicPr>
          <p:cNvPr id="4" name="Imagen 3"/>
          <p:cNvPicPr>
            <a:picLocks noChangeAspect="1"/>
          </p:cNvPicPr>
          <p:nvPr/>
        </p:nvPicPr>
        <p:blipFill>
          <a:blip r:embed="rId2"/>
          <a:stretch>
            <a:fillRect/>
          </a:stretch>
        </p:blipFill>
        <p:spPr>
          <a:xfrm>
            <a:off x="3574473" y="403225"/>
            <a:ext cx="4512252" cy="1137161"/>
          </a:xfrm>
          <a:prstGeom prst="rect">
            <a:avLst/>
          </a:prstGeom>
        </p:spPr>
      </p:pic>
    </p:spTree>
    <p:extLst>
      <p:ext uri="{BB962C8B-B14F-4D97-AF65-F5344CB8AC3E}">
        <p14:creationId xmlns:p14="http://schemas.microsoft.com/office/powerpoint/2010/main" val="7466920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47255" y="1730763"/>
            <a:ext cx="11180618" cy="4093428"/>
          </a:xfrm>
          <a:prstGeom prst="rect">
            <a:avLst/>
          </a:prstGeom>
        </p:spPr>
        <p:txBody>
          <a:bodyPr wrap="square">
            <a:spAutoFit/>
          </a:bodyPr>
          <a:lstStyle/>
          <a:p>
            <a:pPr marL="342900" indent="-342900" algn="just">
              <a:buFont typeface="Arial" charset="0"/>
              <a:buChar char="•"/>
            </a:pPr>
            <a:r>
              <a:rPr lang="es-ES" sz="2000" dirty="0" smtClean="0"/>
              <a:t>El </a:t>
            </a:r>
            <a:r>
              <a:rPr lang="es-ES" sz="2000" dirty="0" err="1" smtClean="0"/>
              <a:t>neumoperitoneo</a:t>
            </a:r>
            <a:r>
              <a:rPr lang="es-ES" sz="2000" dirty="0" smtClean="0"/>
              <a:t> debe </a:t>
            </a:r>
            <a:r>
              <a:rPr lang="es-ES" sz="2000" dirty="0"/>
              <a:t>evacuarse de manera segura del puerto conectado al dispositivo de filtración </a:t>
            </a:r>
            <a:r>
              <a:rPr lang="es-ES" sz="2000" dirty="0" smtClean="0"/>
              <a:t>Una </a:t>
            </a:r>
            <a:r>
              <a:rPr lang="es-ES" sz="2000" dirty="0"/>
              <a:t>vez colocados, los puertos no deben </a:t>
            </a:r>
            <a:r>
              <a:rPr lang="es-ES" sz="2000" dirty="0" smtClean="0"/>
              <a:t>ventilarse.</a:t>
            </a:r>
          </a:p>
          <a:p>
            <a:pPr marL="342900" indent="-342900" algn="just">
              <a:buFont typeface="Arial" charset="0"/>
              <a:buChar char="•"/>
            </a:pPr>
            <a:r>
              <a:rPr lang="es-ES" sz="2000" dirty="0" smtClean="0"/>
              <a:t> </a:t>
            </a:r>
            <a:r>
              <a:rPr lang="es-ES" sz="2000" dirty="0"/>
              <a:t>Si se requiere el movimiento del puerto de insuflación, el puerto debe cerrarse antes de desconectar el tubo y el nuevo puerto debe cerrarse hasta que el tubo de insuflador esté conectado. </a:t>
            </a:r>
            <a:endParaRPr lang="es-ES" sz="2000" dirty="0" smtClean="0"/>
          </a:p>
          <a:p>
            <a:pPr marL="342900" indent="-342900" algn="just">
              <a:buFont typeface="Arial" charset="0"/>
              <a:buChar char="•"/>
            </a:pPr>
            <a:r>
              <a:rPr lang="es-ES" sz="2000" dirty="0" smtClean="0"/>
              <a:t>El </a:t>
            </a:r>
            <a:r>
              <a:rPr lang="es-ES" sz="2000" dirty="0"/>
              <a:t>insuflador debe estar "encendido" antes de abrir la nueva válvula de puerto para evitar que el gas fluya de regreso al insuflador. </a:t>
            </a:r>
            <a:endParaRPr lang="es-ES" sz="2000" dirty="0" smtClean="0"/>
          </a:p>
          <a:p>
            <a:pPr marL="342900" indent="-342900" algn="just">
              <a:buFont typeface="Arial" charset="0"/>
              <a:buChar char="•"/>
            </a:pPr>
            <a:r>
              <a:rPr lang="es-ES" sz="2000" dirty="0" smtClean="0"/>
              <a:t>Durante </a:t>
            </a:r>
            <a:r>
              <a:rPr lang="es-ES" sz="2000" dirty="0"/>
              <a:t>la </a:t>
            </a:r>
            <a:r>
              <a:rPr lang="es-ES" sz="2000" dirty="0" err="1"/>
              <a:t>desuflación</a:t>
            </a:r>
            <a:r>
              <a:rPr lang="es-ES" sz="2000" dirty="0"/>
              <a:t>, todos los gases de escape de CO2 y el humo deben capturarse con un sistema de ultrafiltración y el modo de </a:t>
            </a:r>
            <a:r>
              <a:rPr lang="es-ES" sz="2000" dirty="0" err="1"/>
              <a:t>desuflación</a:t>
            </a:r>
            <a:r>
              <a:rPr lang="es-ES" sz="2000" dirty="0"/>
              <a:t> debe usarse en su insuflador si está disponible. </a:t>
            </a:r>
            <a:endParaRPr lang="es-ES" sz="2000" dirty="0" smtClean="0"/>
          </a:p>
          <a:p>
            <a:pPr marL="342900" indent="-342900" algn="just">
              <a:buFont typeface="Arial" charset="0"/>
              <a:buChar char="•"/>
            </a:pPr>
            <a:r>
              <a:rPr lang="es-ES" sz="2000" dirty="0" smtClean="0"/>
              <a:t>Si </a:t>
            </a:r>
            <a:r>
              <a:rPr lang="es-ES" sz="2000" dirty="0"/>
              <a:t>el insuflador utilizado no tiene una función de </a:t>
            </a:r>
            <a:r>
              <a:rPr lang="es-ES" sz="2000" dirty="0" err="1"/>
              <a:t>desuflación</a:t>
            </a:r>
            <a:r>
              <a:rPr lang="es-ES" sz="2000" dirty="0"/>
              <a:t>, asegúrese de cerrar la válvula en el puerto de trabajo que se está utilizando para la insuflación antes de que se desactive el flujo de CO2 en el insuflador (incluso si hay un filtro en línea en el tubo) Sin tomar esta precaución, el CO2 </a:t>
            </a:r>
            <a:r>
              <a:rPr lang="es-ES" sz="2000" dirty="0" err="1"/>
              <a:t>intraabdominal</a:t>
            </a:r>
            <a:r>
              <a:rPr lang="es-ES" sz="2000" dirty="0"/>
              <a:t> contaminado puede introducirse en el insuflador cuando la presión </a:t>
            </a:r>
            <a:r>
              <a:rPr lang="es-ES" sz="2000" dirty="0" err="1"/>
              <a:t>intraabdominal</a:t>
            </a:r>
            <a:r>
              <a:rPr lang="es-ES" sz="2000" dirty="0"/>
              <a:t> es mayor que la presión dentro del insuflador</a:t>
            </a:r>
            <a:r>
              <a:rPr lang="es-ES" sz="2000" dirty="0" smtClean="0"/>
              <a:t>.</a:t>
            </a:r>
          </a:p>
        </p:txBody>
      </p:sp>
      <p:pic>
        <p:nvPicPr>
          <p:cNvPr id="3" name="Imagen 2"/>
          <p:cNvPicPr>
            <a:picLocks noChangeAspect="1"/>
          </p:cNvPicPr>
          <p:nvPr/>
        </p:nvPicPr>
        <p:blipFill>
          <a:blip r:embed="rId2"/>
          <a:stretch>
            <a:fillRect/>
          </a:stretch>
        </p:blipFill>
        <p:spPr>
          <a:xfrm>
            <a:off x="3975389" y="140328"/>
            <a:ext cx="4324350" cy="1089807"/>
          </a:xfrm>
          <a:prstGeom prst="rect">
            <a:avLst/>
          </a:prstGeom>
        </p:spPr>
      </p:pic>
      <p:sp>
        <p:nvSpPr>
          <p:cNvPr id="5" name="Título 4"/>
          <p:cNvSpPr>
            <a:spLocks noGrp="1"/>
          </p:cNvSpPr>
          <p:nvPr>
            <p:ph type="title"/>
          </p:nvPr>
        </p:nvSpPr>
        <p:spPr>
          <a:xfrm>
            <a:off x="1537853" y="839120"/>
            <a:ext cx="10654145" cy="1325563"/>
          </a:xfrm>
        </p:spPr>
        <p:txBody>
          <a:bodyPr>
            <a:normAutofit/>
          </a:bodyPr>
          <a:lstStyle/>
          <a:p>
            <a:r>
              <a:rPr lang="es-ES_tradnl" sz="2000" b="1" dirty="0" smtClean="0"/>
              <a:t>RECOMENDACIONES PARA EL MANEJO DE GASES  Y HUMOS EN CIRUGIA LAPAROSCOPICA</a:t>
            </a:r>
            <a:endParaRPr lang="es-ES_tradnl" sz="2000" b="1" dirty="0"/>
          </a:p>
        </p:txBody>
      </p:sp>
      <p:pic>
        <p:nvPicPr>
          <p:cNvPr id="6" name="Imagen 5"/>
          <p:cNvPicPr>
            <a:picLocks noChangeAspect="1"/>
          </p:cNvPicPr>
          <p:nvPr/>
        </p:nvPicPr>
        <p:blipFill>
          <a:blip r:embed="rId3"/>
          <a:stretch>
            <a:fillRect/>
          </a:stretch>
        </p:blipFill>
        <p:spPr>
          <a:xfrm>
            <a:off x="4679372" y="6131968"/>
            <a:ext cx="1617519" cy="611063"/>
          </a:xfrm>
          <a:prstGeom prst="rect">
            <a:avLst/>
          </a:prstGeom>
        </p:spPr>
      </p:pic>
    </p:spTree>
    <p:extLst>
      <p:ext uri="{BB962C8B-B14F-4D97-AF65-F5344CB8AC3E}">
        <p14:creationId xmlns:p14="http://schemas.microsoft.com/office/powerpoint/2010/main" val="12755183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02672" y="2307673"/>
            <a:ext cx="10806547" cy="2862322"/>
          </a:xfrm>
          <a:prstGeom prst="rect">
            <a:avLst/>
          </a:prstGeom>
        </p:spPr>
        <p:txBody>
          <a:bodyPr wrap="square">
            <a:spAutoFit/>
          </a:bodyPr>
          <a:lstStyle/>
          <a:p>
            <a:pPr marL="285750" indent="-285750" algn="just">
              <a:buFont typeface="Arial" charset="0"/>
              <a:buChar char="•"/>
            </a:pPr>
            <a:r>
              <a:rPr lang="es-ES_tradnl" sz="2000" dirty="0">
                <a:solidFill>
                  <a:srgbClr val="222222"/>
                </a:solidFill>
                <a:latin typeface="arial" charset="0"/>
              </a:rPr>
              <a:t>Debe evitarse el </a:t>
            </a:r>
            <a:r>
              <a:rPr lang="es-ES_tradnl" sz="2000" dirty="0" err="1" smtClean="0">
                <a:solidFill>
                  <a:srgbClr val="222222"/>
                </a:solidFill>
                <a:latin typeface="arial" charset="0"/>
              </a:rPr>
              <a:t>Trendelemburg</a:t>
            </a:r>
            <a:r>
              <a:rPr lang="es-ES_tradnl" sz="2000" dirty="0" smtClean="0">
                <a:solidFill>
                  <a:srgbClr val="222222"/>
                </a:solidFill>
                <a:latin typeface="arial" charset="0"/>
              </a:rPr>
              <a:t>  </a:t>
            </a:r>
            <a:r>
              <a:rPr lang="es-ES_tradnl" sz="2000" dirty="0">
                <a:solidFill>
                  <a:srgbClr val="222222"/>
                </a:solidFill>
                <a:latin typeface="arial" charset="0"/>
              </a:rPr>
              <a:t>y el puerto menos   </a:t>
            </a:r>
            <a:r>
              <a:rPr lang="es-ES_tradnl" sz="2000" dirty="0" smtClean="0">
                <a:solidFill>
                  <a:srgbClr val="222222"/>
                </a:solidFill>
                <a:latin typeface="arial" charset="0"/>
              </a:rPr>
              <a:t>dependiente </a:t>
            </a:r>
            <a:r>
              <a:rPr lang="es-ES_tradnl" sz="2000" dirty="0">
                <a:solidFill>
                  <a:srgbClr val="222222"/>
                </a:solidFill>
                <a:latin typeface="arial" charset="0"/>
              </a:rPr>
              <a:t>debe utilizarse para la </a:t>
            </a:r>
            <a:r>
              <a:rPr lang="es-ES_tradnl" sz="2000" dirty="0" err="1">
                <a:solidFill>
                  <a:srgbClr val="222222"/>
                </a:solidFill>
                <a:latin typeface="arial" charset="0"/>
              </a:rPr>
              <a:t>insuflacion</a:t>
            </a:r>
            <a:r>
              <a:rPr lang="es-ES_tradnl" sz="2000" dirty="0">
                <a:solidFill>
                  <a:srgbClr val="222222"/>
                </a:solidFill>
                <a:latin typeface="arial" charset="0"/>
              </a:rPr>
              <a:t> y </a:t>
            </a:r>
            <a:r>
              <a:rPr lang="es-ES_tradnl" sz="2000" dirty="0" err="1">
                <a:solidFill>
                  <a:srgbClr val="222222"/>
                </a:solidFill>
                <a:latin typeface="arial" charset="0"/>
              </a:rPr>
              <a:t>desuflacion</a:t>
            </a:r>
            <a:r>
              <a:rPr lang="es-ES_tradnl" sz="2000" dirty="0">
                <a:solidFill>
                  <a:srgbClr val="222222"/>
                </a:solidFill>
                <a:latin typeface="arial" charset="0"/>
              </a:rPr>
              <a:t>. </a:t>
            </a:r>
          </a:p>
          <a:p>
            <a:pPr marL="285750" indent="-285750" algn="just">
              <a:buFont typeface="Arial" charset="0"/>
              <a:buChar char="•"/>
            </a:pPr>
            <a:r>
              <a:rPr lang="es-ES_tradnl" sz="2000" dirty="0">
                <a:solidFill>
                  <a:srgbClr val="222222"/>
                </a:solidFill>
                <a:latin typeface="arial" charset="0"/>
              </a:rPr>
              <a:t>Las muestras deben retirarse una vez que se evacue todo el gas CO2 y el humo.</a:t>
            </a:r>
          </a:p>
          <a:p>
            <a:pPr marL="285750" indent="-285750" algn="just">
              <a:buFont typeface="Arial" charset="0"/>
              <a:buChar char="•"/>
            </a:pPr>
            <a:r>
              <a:rPr lang="es-ES_tradnl" sz="2000" dirty="0">
                <a:solidFill>
                  <a:srgbClr val="222222"/>
                </a:solidFill>
                <a:latin typeface="arial" charset="0"/>
              </a:rPr>
              <a:t>Los drenajes quirúrgicos deben utilizarse solo si es absolutamente necesario. </a:t>
            </a:r>
          </a:p>
          <a:p>
            <a:pPr marL="285750" indent="-285750" algn="just">
              <a:buFont typeface="Arial" charset="0"/>
              <a:buChar char="•"/>
            </a:pPr>
            <a:r>
              <a:rPr lang="es-ES_tradnl" sz="2000" dirty="0">
                <a:solidFill>
                  <a:srgbClr val="222222"/>
                </a:solidFill>
                <a:latin typeface="arial" charset="0"/>
              </a:rPr>
              <a:t>Deben evitarse los dispositivos de cierre de sutura que permitan la fuga de insuflación.</a:t>
            </a:r>
          </a:p>
          <a:p>
            <a:pPr marL="285750" indent="-285750" algn="just">
              <a:buFont typeface="Arial" charset="0"/>
              <a:buChar char="•"/>
            </a:pPr>
            <a:r>
              <a:rPr lang="es-ES_tradnl" sz="2000" dirty="0" smtClean="0">
                <a:solidFill>
                  <a:srgbClr val="222222"/>
                </a:solidFill>
                <a:latin typeface="arial" charset="0"/>
              </a:rPr>
              <a:t>La </a:t>
            </a:r>
            <a:r>
              <a:rPr lang="es-ES_tradnl" sz="2000" dirty="0">
                <a:solidFill>
                  <a:srgbClr val="222222"/>
                </a:solidFill>
                <a:latin typeface="arial" charset="0"/>
              </a:rPr>
              <a:t>cirugía asistida por la mano puede provocar fugas significativas de CO2 insuflado y humo de los puertos y debe evitarse. </a:t>
            </a:r>
          </a:p>
          <a:p>
            <a:pPr marL="285750" indent="-285750" algn="just">
              <a:buFont typeface="Arial" charset="0"/>
              <a:buChar char="•"/>
            </a:pPr>
            <a:r>
              <a:rPr lang="es-ES_tradnl" sz="2000" dirty="0">
                <a:solidFill>
                  <a:srgbClr val="222222"/>
                </a:solidFill>
                <a:latin typeface="arial" charset="0"/>
              </a:rPr>
              <a:t>Si se usa para extraer muestras más grandes </a:t>
            </a:r>
            <a:r>
              <a:rPr lang="es-ES_tradnl" sz="2000" dirty="0" smtClean="0">
                <a:solidFill>
                  <a:srgbClr val="222222"/>
                </a:solidFill>
                <a:latin typeface="arial" charset="0"/>
              </a:rPr>
              <a:t>, </a:t>
            </a:r>
            <a:r>
              <a:rPr lang="es-ES_tradnl" sz="2000" dirty="0">
                <a:solidFill>
                  <a:srgbClr val="222222"/>
                </a:solidFill>
                <a:latin typeface="arial" charset="0"/>
              </a:rPr>
              <a:t>proteger la herida, se puede colocar después de la </a:t>
            </a:r>
            <a:r>
              <a:rPr lang="es-ES_tradnl" sz="2000" dirty="0" err="1">
                <a:solidFill>
                  <a:srgbClr val="222222"/>
                </a:solidFill>
                <a:latin typeface="arial" charset="0"/>
              </a:rPr>
              <a:t>desuflación</a:t>
            </a:r>
            <a:r>
              <a:rPr lang="es-ES_tradnl" sz="2000" dirty="0">
                <a:solidFill>
                  <a:srgbClr val="222222"/>
                </a:solidFill>
                <a:latin typeface="arial" charset="0"/>
              </a:rPr>
              <a:t>. El espécimen se puede extraer y realizar el </a:t>
            </a:r>
            <a:r>
              <a:rPr lang="es-ES_tradnl" sz="2000" dirty="0" smtClean="0">
                <a:solidFill>
                  <a:srgbClr val="222222"/>
                </a:solidFill>
                <a:latin typeface="arial" charset="0"/>
              </a:rPr>
              <a:t>cierre.</a:t>
            </a:r>
            <a:endParaRPr lang="es-ES_tradnl" sz="2000" dirty="0"/>
          </a:p>
        </p:txBody>
      </p:sp>
      <p:pic>
        <p:nvPicPr>
          <p:cNvPr id="3" name="Imagen 2"/>
          <p:cNvPicPr>
            <a:picLocks noChangeAspect="1"/>
          </p:cNvPicPr>
          <p:nvPr/>
        </p:nvPicPr>
        <p:blipFill>
          <a:blip r:embed="rId2"/>
          <a:stretch>
            <a:fillRect/>
          </a:stretch>
        </p:blipFill>
        <p:spPr>
          <a:xfrm>
            <a:off x="3822990" y="216187"/>
            <a:ext cx="4324350" cy="1089807"/>
          </a:xfrm>
          <a:prstGeom prst="rect">
            <a:avLst/>
          </a:prstGeom>
        </p:spPr>
      </p:pic>
      <p:sp>
        <p:nvSpPr>
          <p:cNvPr id="5" name="Título 4"/>
          <p:cNvSpPr>
            <a:spLocks noGrp="1"/>
          </p:cNvSpPr>
          <p:nvPr>
            <p:ph type="title"/>
          </p:nvPr>
        </p:nvSpPr>
        <p:spPr>
          <a:xfrm>
            <a:off x="1118755" y="982110"/>
            <a:ext cx="10515600" cy="1325563"/>
          </a:xfrm>
        </p:spPr>
        <p:txBody>
          <a:bodyPr>
            <a:normAutofit/>
          </a:bodyPr>
          <a:lstStyle/>
          <a:p>
            <a:r>
              <a:rPr lang="es-ES_tradnl" sz="2000" b="1" dirty="0"/>
              <a:t>RECOMENDACIONES PARA EL MANEJO DE GASES  Y HUMOS EN CIRUGIA LAPAROSCOPICA</a:t>
            </a:r>
            <a:endParaRPr lang="es-ES_tradnl" sz="2000" dirty="0"/>
          </a:p>
        </p:txBody>
      </p:sp>
      <p:pic>
        <p:nvPicPr>
          <p:cNvPr id="7" name="Imagen 6"/>
          <p:cNvPicPr>
            <a:picLocks noChangeAspect="1"/>
          </p:cNvPicPr>
          <p:nvPr/>
        </p:nvPicPr>
        <p:blipFill>
          <a:blip r:embed="rId3"/>
          <a:stretch>
            <a:fillRect/>
          </a:stretch>
        </p:blipFill>
        <p:spPr>
          <a:xfrm>
            <a:off x="4592782" y="5898173"/>
            <a:ext cx="2161309" cy="816494"/>
          </a:xfrm>
          <a:prstGeom prst="rect">
            <a:avLst/>
          </a:prstGeom>
        </p:spPr>
      </p:pic>
    </p:spTree>
    <p:extLst>
      <p:ext uri="{BB962C8B-B14F-4D97-AF65-F5344CB8AC3E}">
        <p14:creationId xmlns:p14="http://schemas.microsoft.com/office/powerpoint/2010/main" val="3459899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35298" y="1994087"/>
            <a:ext cx="4603357" cy="203132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S_tradnl" b="1" dirty="0" smtClean="0"/>
              <a:t>Protección Personal</a:t>
            </a:r>
          </a:p>
          <a:p>
            <a:pPr marL="285750" indent="-285750" algn="just">
              <a:buFont typeface="Arial" charset="0"/>
              <a:buChar char="•"/>
            </a:pPr>
            <a:endParaRPr lang="es-ES_tradnl" dirty="0" smtClean="0"/>
          </a:p>
          <a:p>
            <a:pPr marL="285750" indent="-285750" algn="just">
              <a:buFont typeface="Arial" charset="0"/>
              <a:buChar char="•"/>
            </a:pPr>
            <a:r>
              <a:rPr lang="es-ES_tradnl" dirty="0" smtClean="0"/>
              <a:t>Uso de mascarilla y guantes  permanente</a:t>
            </a:r>
          </a:p>
          <a:p>
            <a:pPr marL="285750" indent="-285750" algn="just">
              <a:buFont typeface="Arial" charset="0"/>
              <a:buChar char="•"/>
            </a:pPr>
            <a:r>
              <a:rPr lang="es-ES_tradnl" dirty="0" smtClean="0"/>
              <a:t>Presencia mínima de Personal en quirófano</a:t>
            </a:r>
          </a:p>
          <a:p>
            <a:pPr marL="285750" indent="-285750" algn="just">
              <a:buFont typeface="Arial" charset="0"/>
              <a:buChar char="•"/>
            </a:pPr>
            <a:r>
              <a:rPr lang="es-ES_tradnl" dirty="0" smtClean="0"/>
              <a:t>Todo el Personal quirúrgico debe tener Protección personal de alta seguridad</a:t>
            </a:r>
          </a:p>
          <a:p>
            <a:pPr marL="285750" indent="-285750" algn="just">
              <a:buFont typeface="Arial" charset="0"/>
              <a:buChar char="•"/>
            </a:pPr>
            <a:r>
              <a:rPr lang="es-ES_tradnl" dirty="0" smtClean="0"/>
              <a:t>Consentimiento Informado</a:t>
            </a:r>
          </a:p>
        </p:txBody>
      </p:sp>
      <p:pic>
        <p:nvPicPr>
          <p:cNvPr id="3" name="Imagen 2"/>
          <p:cNvPicPr>
            <a:picLocks noChangeAspect="1"/>
          </p:cNvPicPr>
          <p:nvPr/>
        </p:nvPicPr>
        <p:blipFill>
          <a:blip r:embed="rId2"/>
          <a:stretch>
            <a:fillRect/>
          </a:stretch>
        </p:blipFill>
        <p:spPr>
          <a:xfrm>
            <a:off x="613548" y="2024597"/>
            <a:ext cx="773410" cy="600364"/>
          </a:xfrm>
          <a:prstGeom prst="rect">
            <a:avLst/>
          </a:prstGeom>
        </p:spPr>
      </p:pic>
      <p:sp>
        <p:nvSpPr>
          <p:cNvPr id="4" name="CuadroTexto 3"/>
          <p:cNvSpPr txBox="1"/>
          <p:nvPr/>
        </p:nvSpPr>
        <p:spPr>
          <a:xfrm>
            <a:off x="487787" y="4412029"/>
            <a:ext cx="4189192" cy="203132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S_tradnl" b="1" dirty="0" smtClean="0"/>
              <a:t>Racionalización de Recursos</a:t>
            </a:r>
          </a:p>
          <a:p>
            <a:pPr algn="ctr"/>
            <a:endParaRPr lang="es-ES_tradnl" b="1" dirty="0" smtClean="0"/>
          </a:p>
          <a:p>
            <a:pPr marL="285750" indent="-285750">
              <a:buFont typeface="Arial" charset="0"/>
              <a:buChar char="•"/>
            </a:pPr>
            <a:r>
              <a:rPr lang="es-ES_tradnl" dirty="0" smtClean="0"/>
              <a:t>Suspensión de Cirugias Programadas</a:t>
            </a:r>
          </a:p>
          <a:p>
            <a:pPr marL="285750" indent="-285750">
              <a:buFont typeface="Arial" charset="0"/>
              <a:buChar char="•"/>
            </a:pPr>
            <a:r>
              <a:rPr lang="es-ES_tradnl" dirty="0" smtClean="0"/>
              <a:t>Minimizar las consultas externas</a:t>
            </a:r>
          </a:p>
          <a:p>
            <a:pPr marL="285750" indent="-285750">
              <a:buFont typeface="Arial" charset="0"/>
              <a:buChar char="•"/>
            </a:pPr>
            <a:r>
              <a:rPr lang="es-ES_tradnl" dirty="0" smtClean="0"/>
              <a:t>Consultas on línea</a:t>
            </a:r>
            <a:endParaRPr lang="es-ES_tradnl" dirty="0"/>
          </a:p>
          <a:p>
            <a:pPr algn="ctr"/>
            <a:endParaRPr lang="es-ES_tradnl" b="1" dirty="0" smtClean="0"/>
          </a:p>
          <a:p>
            <a:pPr algn="ctr"/>
            <a:endParaRPr lang="es-ES_tradnl" b="1" dirty="0"/>
          </a:p>
        </p:txBody>
      </p:sp>
      <p:pic>
        <p:nvPicPr>
          <p:cNvPr id="5" name="Imagen 4"/>
          <p:cNvPicPr>
            <a:picLocks noChangeAspect="1"/>
          </p:cNvPicPr>
          <p:nvPr/>
        </p:nvPicPr>
        <p:blipFill>
          <a:blip r:embed="rId3"/>
          <a:stretch>
            <a:fillRect/>
          </a:stretch>
        </p:blipFill>
        <p:spPr>
          <a:xfrm rot="10800000" flipV="1">
            <a:off x="3618602" y="5739262"/>
            <a:ext cx="499865" cy="704092"/>
          </a:xfrm>
          <a:prstGeom prst="rect">
            <a:avLst/>
          </a:prstGeom>
        </p:spPr>
      </p:pic>
      <p:sp>
        <p:nvSpPr>
          <p:cNvPr id="6" name="CuadroTexto 5"/>
          <p:cNvSpPr txBox="1"/>
          <p:nvPr/>
        </p:nvSpPr>
        <p:spPr>
          <a:xfrm>
            <a:off x="5193249" y="2048626"/>
            <a:ext cx="3262746" cy="452431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ES_tradnl" b="1" dirty="0" smtClean="0"/>
              <a:t>	Laparoscopia</a:t>
            </a:r>
          </a:p>
          <a:p>
            <a:endParaRPr lang="es-ES_tradnl" dirty="0" smtClean="0"/>
          </a:p>
          <a:p>
            <a:endParaRPr lang="es-ES_tradnl" dirty="0"/>
          </a:p>
          <a:p>
            <a:endParaRPr lang="es-ES_tradnl" dirty="0" smtClean="0"/>
          </a:p>
          <a:p>
            <a:endParaRPr lang="es-ES_tradnl" dirty="0"/>
          </a:p>
          <a:p>
            <a:endParaRPr lang="es-ES_tradnl" dirty="0" smtClean="0"/>
          </a:p>
          <a:p>
            <a:r>
              <a:rPr lang="es-ES_tradnl" dirty="0" smtClean="0"/>
              <a:t>Beneficio de estadía Corta en hospitalización.</a:t>
            </a:r>
          </a:p>
          <a:p>
            <a:endParaRPr lang="es-ES_tradnl" b="1" dirty="0" smtClean="0"/>
          </a:p>
          <a:p>
            <a:r>
              <a:rPr lang="es-ES_tradnl" dirty="0"/>
              <a:t> </a:t>
            </a:r>
            <a:r>
              <a:rPr lang="es-ES_tradnl" dirty="0" smtClean="0"/>
              <a:t>Uso de filtros para salida de humos y CO2</a:t>
            </a:r>
          </a:p>
          <a:p>
            <a:endParaRPr lang="es-ES_tradnl" dirty="0"/>
          </a:p>
          <a:p>
            <a:r>
              <a:rPr lang="es-ES_tradnl" dirty="0" smtClean="0"/>
              <a:t>Minimizar uso de instrumentos energía </a:t>
            </a:r>
          </a:p>
          <a:p>
            <a:endParaRPr lang="es-ES_tradnl" dirty="0"/>
          </a:p>
          <a:p>
            <a:endParaRPr lang="es-ES_tradnl" dirty="0"/>
          </a:p>
        </p:txBody>
      </p:sp>
      <p:pic>
        <p:nvPicPr>
          <p:cNvPr id="7" name="Imagen 6"/>
          <p:cNvPicPr>
            <a:picLocks noChangeAspect="1"/>
          </p:cNvPicPr>
          <p:nvPr/>
        </p:nvPicPr>
        <p:blipFill>
          <a:blip r:embed="rId4"/>
          <a:stretch>
            <a:fillRect/>
          </a:stretch>
        </p:blipFill>
        <p:spPr>
          <a:xfrm>
            <a:off x="6382189" y="2871250"/>
            <a:ext cx="964629" cy="660400"/>
          </a:xfrm>
          <a:prstGeom prst="rect">
            <a:avLst/>
          </a:prstGeom>
        </p:spPr>
      </p:pic>
      <p:sp>
        <p:nvSpPr>
          <p:cNvPr id="8" name="CuadroTexto 7"/>
          <p:cNvSpPr txBox="1"/>
          <p:nvPr/>
        </p:nvSpPr>
        <p:spPr>
          <a:xfrm>
            <a:off x="8633542" y="2048626"/>
            <a:ext cx="3362168" cy="424731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S_tradnl" b="1" dirty="0" smtClean="0"/>
              <a:t>Medidas de Precaución</a:t>
            </a:r>
          </a:p>
          <a:p>
            <a:endParaRPr lang="es-ES_tradnl" b="1" dirty="0"/>
          </a:p>
          <a:p>
            <a:r>
              <a:rPr lang="es-ES_tradnl" dirty="0" smtClean="0"/>
              <a:t>Todo paciente es sospechoso de Covid 19</a:t>
            </a:r>
            <a:endParaRPr lang="es-ES_tradnl" dirty="0"/>
          </a:p>
          <a:p>
            <a:r>
              <a:rPr lang="es-ES_tradnl" dirty="0" smtClean="0"/>
              <a:t>Realizar dentro del los Protocolos Preoperatorios</a:t>
            </a:r>
          </a:p>
          <a:p>
            <a:pPr marL="285750" indent="-285750">
              <a:buFont typeface="Wingdings" charset="2"/>
              <a:buChar char="§"/>
            </a:pPr>
            <a:r>
              <a:rPr lang="es-ES_tradnl" dirty="0" smtClean="0"/>
              <a:t>Prueba rápida de Covid</a:t>
            </a:r>
          </a:p>
          <a:p>
            <a:pPr marL="285750" indent="-285750">
              <a:buFont typeface="Wingdings" charset="2"/>
              <a:buChar char="§"/>
            </a:pPr>
            <a:r>
              <a:rPr lang="es-ES_tradnl" dirty="0" smtClean="0"/>
              <a:t>PCR</a:t>
            </a:r>
          </a:p>
          <a:p>
            <a:pPr marL="285750" indent="-285750">
              <a:buFont typeface="Wingdings" charset="2"/>
              <a:buChar char="§"/>
            </a:pPr>
            <a:r>
              <a:rPr lang="es-ES_tradnl" dirty="0" smtClean="0"/>
              <a:t>TAC de Tórax</a:t>
            </a:r>
          </a:p>
          <a:p>
            <a:r>
              <a:rPr lang="es-ES_tradnl" dirty="0" smtClean="0"/>
              <a:t>Consentimiento Informado</a:t>
            </a:r>
            <a:endParaRPr lang="es-ES_tradnl" dirty="0"/>
          </a:p>
          <a:p>
            <a:r>
              <a:rPr lang="es-ES_tradnl" dirty="0" smtClean="0"/>
              <a:t>Check </a:t>
            </a:r>
            <a:r>
              <a:rPr lang="es-ES_tradnl" dirty="0" err="1" smtClean="0"/>
              <a:t>List</a:t>
            </a:r>
            <a:r>
              <a:rPr lang="es-ES_tradnl" dirty="0" smtClean="0"/>
              <a:t> </a:t>
            </a:r>
          </a:p>
          <a:p>
            <a:endParaRPr lang="es-ES_tradnl" dirty="0"/>
          </a:p>
          <a:p>
            <a:endParaRPr lang="es-ES_tradnl" dirty="0" smtClean="0"/>
          </a:p>
          <a:p>
            <a:endParaRPr lang="es-ES_tradnl" b="1" dirty="0"/>
          </a:p>
          <a:p>
            <a:endParaRPr lang="es-ES_tradnl" dirty="0"/>
          </a:p>
        </p:txBody>
      </p:sp>
      <p:pic>
        <p:nvPicPr>
          <p:cNvPr id="1026" name="Picture 2" descr="as realizado tu Checklist para el 2017? - Blog de Comunicae.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88598" y="5091546"/>
            <a:ext cx="1073744" cy="1073744"/>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n 11"/>
          <p:cNvPicPr>
            <a:picLocks noChangeAspect="1"/>
          </p:cNvPicPr>
          <p:nvPr/>
        </p:nvPicPr>
        <p:blipFill>
          <a:blip r:embed="rId6"/>
          <a:stretch>
            <a:fillRect/>
          </a:stretch>
        </p:blipFill>
        <p:spPr>
          <a:xfrm>
            <a:off x="3200401" y="0"/>
            <a:ext cx="4842163" cy="1168447"/>
          </a:xfrm>
          <a:prstGeom prst="rect">
            <a:avLst/>
          </a:prstGeom>
        </p:spPr>
      </p:pic>
      <p:sp>
        <p:nvSpPr>
          <p:cNvPr id="11" name="CuadroTexto 10"/>
          <p:cNvSpPr txBox="1"/>
          <p:nvPr/>
        </p:nvSpPr>
        <p:spPr>
          <a:xfrm>
            <a:off x="1968374" y="1330471"/>
            <a:ext cx="7306215" cy="584775"/>
          </a:xfrm>
          <a:prstGeom prst="rect">
            <a:avLst/>
          </a:prstGeom>
          <a:noFill/>
        </p:spPr>
        <p:txBody>
          <a:bodyPr wrap="square" rtlCol="0">
            <a:spAutoFit/>
          </a:bodyPr>
          <a:lstStyle/>
          <a:p>
            <a:r>
              <a:rPr lang="es-ES_tradnl" sz="3200" b="1" smtClean="0"/>
              <a:t>		RECOMENDACIONES</a:t>
            </a:r>
            <a:endParaRPr lang="es-ES_tradnl" sz="3200" b="1"/>
          </a:p>
        </p:txBody>
      </p:sp>
    </p:spTree>
    <p:extLst>
      <p:ext uri="{BB962C8B-B14F-4D97-AF65-F5344CB8AC3E}">
        <p14:creationId xmlns:p14="http://schemas.microsoft.com/office/powerpoint/2010/main" val="7716175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324347" y="4681873"/>
            <a:ext cx="12128420" cy="1630116"/>
          </a:xfrm>
        </p:spPr>
        <p:style>
          <a:lnRef idx="2">
            <a:schemeClr val="accent1"/>
          </a:lnRef>
          <a:fillRef idx="1">
            <a:schemeClr val="lt1"/>
          </a:fillRef>
          <a:effectRef idx="0">
            <a:schemeClr val="accent1"/>
          </a:effectRef>
          <a:fontRef idx="minor">
            <a:schemeClr val="dk1"/>
          </a:fontRef>
        </p:style>
      </p:pic>
      <p:pic>
        <p:nvPicPr>
          <p:cNvPr id="5" name="Imagen 4"/>
          <p:cNvPicPr>
            <a:picLocks noChangeAspect="1"/>
          </p:cNvPicPr>
          <p:nvPr/>
        </p:nvPicPr>
        <p:blipFill>
          <a:blip r:embed="rId3"/>
          <a:stretch>
            <a:fillRect/>
          </a:stretch>
        </p:blipFill>
        <p:spPr>
          <a:xfrm>
            <a:off x="63580" y="2279596"/>
            <a:ext cx="12145643" cy="2402277"/>
          </a:xfrm>
          <a:prstGeom prst="rect">
            <a:avLst/>
          </a:prstGeom>
        </p:spPr>
        <p:style>
          <a:lnRef idx="2">
            <a:schemeClr val="accent1"/>
          </a:lnRef>
          <a:fillRef idx="1">
            <a:schemeClr val="lt1"/>
          </a:fillRef>
          <a:effectRef idx="0">
            <a:schemeClr val="accent1"/>
          </a:effectRef>
          <a:fontRef idx="minor">
            <a:schemeClr val="dk1"/>
          </a:fontRef>
        </p:style>
      </p:pic>
      <p:pic>
        <p:nvPicPr>
          <p:cNvPr id="6" name="Imagen 5"/>
          <p:cNvPicPr>
            <a:picLocks noChangeAspect="1"/>
          </p:cNvPicPr>
          <p:nvPr/>
        </p:nvPicPr>
        <p:blipFill>
          <a:blip r:embed="rId4"/>
          <a:stretch>
            <a:fillRect/>
          </a:stretch>
        </p:blipFill>
        <p:spPr>
          <a:xfrm>
            <a:off x="4254130" y="490359"/>
            <a:ext cx="7937870" cy="1504998"/>
          </a:xfrm>
          <a:prstGeom prst="rect">
            <a:avLst/>
          </a:prstGeom>
        </p:spPr>
        <p:style>
          <a:lnRef idx="2">
            <a:schemeClr val="accent1"/>
          </a:lnRef>
          <a:fillRef idx="1">
            <a:schemeClr val="lt1"/>
          </a:fillRef>
          <a:effectRef idx="0">
            <a:schemeClr val="accent1"/>
          </a:effectRef>
          <a:fontRef idx="minor">
            <a:schemeClr val="dk1"/>
          </a:fontRef>
        </p:style>
      </p:pic>
      <p:pic>
        <p:nvPicPr>
          <p:cNvPr id="7" name="Imagen 6"/>
          <p:cNvPicPr>
            <a:picLocks noChangeAspect="1"/>
          </p:cNvPicPr>
          <p:nvPr/>
        </p:nvPicPr>
        <p:blipFill>
          <a:blip r:embed="rId5"/>
          <a:stretch>
            <a:fillRect/>
          </a:stretch>
        </p:blipFill>
        <p:spPr>
          <a:xfrm>
            <a:off x="63580" y="181247"/>
            <a:ext cx="4031673" cy="1711055"/>
          </a:xfrm>
          <a:prstGeom prst="rect">
            <a:avLst/>
          </a:prstGeom>
        </p:spPr>
        <p:style>
          <a:lnRef idx="2">
            <a:schemeClr val="accent1"/>
          </a:lnRef>
          <a:fillRef idx="1">
            <a:schemeClr val="lt1"/>
          </a:fillRef>
          <a:effectRef idx="0">
            <a:schemeClr val="accent1"/>
          </a:effectRef>
          <a:fontRef idx="minor">
            <a:schemeClr val="dk1"/>
          </a:fontRef>
        </p:style>
      </p:pic>
      <p:sp>
        <p:nvSpPr>
          <p:cNvPr id="3" name="CuadroTexto 2"/>
          <p:cNvSpPr txBox="1"/>
          <p:nvPr/>
        </p:nvSpPr>
        <p:spPr>
          <a:xfrm>
            <a:off x="6733309" y="2279596"/>
            <a:ext cx="5070764" cy="1015663"/>
          </a:xfrm>
          <a:prstGeom prst="rect">
            <a:avLst/>
          </a:prstGeom>
          <a:solidFill>
            <a:schemeClr val="bg2"/>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ES_tradnl" sz="2000" dirty="0" smtClean="0">
                <a:hlinkClick r:id="rId6"/>
              </a:rPr>
              <a:t>www.covidreference.com</a:t>
            </a:r>
            <a:endParaRPr lang="es-ES_tradnl" sz="2000" dirty="0" smtClean="0"/>
          </a:p>
          <a:p>
            <a:pPr algn="just"/>
            <a:r>
              <a:rPr lang="es-ES_tradnl" sz="2000" dirty="0" err="1" smtClean="0"/>
              <a:t>Bernd</a:t>
            </a:r>
            <a:r>
              <a:rPr lang="es-ES_tradnl" sz="2000" dirty="0" smtClean="0"/>
              <a:t> </a:t>
            </a:r>
            <a:r>
              <a:rPr lang="es-ES_tradnl" sz="2000" dirty="0" err="1" smtClean="0"/>
              <a:t>Sebastian</a:t>
            </a:r>
            <a:r>
              <a:rPr lang="es-ES_tradnl" sz="2000" dirty="0" smtClean="0"/>
              <a:t> </a:t>
            </a:r>
            <a:r>
              <a:rPr lang="es-ES_tradnl" sz="2000" dirty="0" err="1" smtClean="0"/>
              <a:t>Kamps</a:t>
            </a:r>
            <a:r>
              <a:rPr lang="es-ES_tradnl" sz="2000" dirty="0" smtClean="0"/>
              <a:t>/Christian </a:t>
            </a:r>
            <a:r>
              <a:rPr lang="es-ES_tradnl" sz="2000" dirty="0" err="1" smtClean="0"/>
              <a:t>Hoffmann</a:t>
            </a:r>
            <a:endParaRPr lang="es-ES_tradnl" sz="2000" dirty="0" smtClean="0"/>
          </a:p>
          <a:p>
            <a:pPr algn="just"/>
            <a:r>
              <a:rPr lang="es-ES_tradnl" sz="2000" dirty="0" smtClean="0"/>
              <a:t>Esp.2020.1</a:t>
            </a:r>
            <a:endParaRPr lang="es-ES_tradnl" sz="2000" dirty="0"/>
          </a:p>
        </p:txBody>
      </p:sp>
    </p:spTree>
    <p:extLst>
      <p:ext uri="{BB962C8B-B14F-4D97-AF65-F5344CB8AC3E}">
        <p14:creationId xmlns:p14="http://schemas.microsoft.com/office/powerpoint/2010/main" val="1842280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68059" y="1537856"/>
            <a:ext cx="11923941" cy="2877328"/>
          </a:xfrm>
          <a:prstGeom prst="rect">
            <a:avLst/>
          </a:prstGeom>
        </p:spPr>
      </p:pic>
    </p:spTree>
    <p:extLst>
      <p:ext uri="{BB962C8B-B14F-4D97-AF65-F5344CB8AC3E}">
        <p14:creationId xmlns:p14="http://schemas.microsoft.com/office/powerpoint/2010/main" val="12445035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93618" y="1496291"/>
            <a:ext cx="10162309" cy="4524315"/>
          </a:xfrm>
          <a:prstGeom prst="rect">
            <a:avLst/>
          </a:prstGeom>
        </p:spPr>
        <p:txBody>
          <a:bodyPr wrap="square">
            <a:spAutoFit/>
          </a:bodyPr>
          <a:lstStyle/>
          <a:p>
            <a:pPr marL="285750" indent="-285750" algn="just">
              <a:buFont typeface="Arial" charset="0"/>
              <a:buChar char="•"/>
            </a:pPr>
            <a:r>
              <a:rPr lang="es-ES" sz="2400" dirty="0" smtClean="0"/>
              <a:t>El  </a:t>
            </a:r>
            <a:r>
              <a:rPr lang="es-ES" sz="2400" dirty="0"/>
              <a:t>virus </a:t>
            </a:r>
            <a:r>
              <a:rPr lang="es-ES" sz="2400" dirty="0" smtClean="0"/>
              <a:t> COVID 19  , es un virus RNA con dimensiones </a:t>
            </a:r>
            <a:r>
              <a:rPr lang="es-ES" sz="2400" dirty="0"/>
              <a:t>de 0.06 a 0.14 </a:t>
            </a:r>
            <a:r>
              <a:rPr lang="es-ES" sz="2400" dirty="0" smtClean="0"/>
              <a:t>micrones</a:t>
            </a:r>
            <a:r>
              <a:rPr lang="es-ES" sz="2400" baseline="30000" dirty="0" smtClean="0"/>
              <a:t>3</a:t>
            </a:r>
            <a:r>
              <a:rPr lang="es-ES" sz="2400" dirty="0" smtClean="0"/>
              <a:t>. </a:t>
            </a:r>
          </a:p>
          <a:p>
            <a:pPr marL="285750" indent="-285750" algn="just">
              <a:buFont typeface="Arial" charset="0"/>
              <a:buChar char="•"/>
            </a:pPr>
            <a:r>
              <a:rPr lang="es-ES" sz="2400" dirty="0"/>
              <a:t>Las máscaras como los respiradores N95 están diseñadas para filtrar el 95% de las partículas de 0.3 micrones o más.</a:t>
            </a:r>
            <a:endParaRPr lang="es-ES" sz="2400" dirty="0" smtClean="0"/>
          </a:p>
          <a:p>
            <a:pPr marL="285750" indent="-285750" algn="just">
              <a:buFont typeface="Arial" charset="0"/>
              <a:buChar char="•"/>
            </a:pPr>
            <a:r>
              <a:rPr lang="es-ES" sz="2400" dirty="0" smtClean="0"/>
              <a:t>El virus encuentra en  </a:t>
            </a:r>
            <a:r>
              <a:rPr lang="es-ES" sz="2400" dirty="0"/>
              <a:t>la nasofaringe, el tracto respiratorio superior y el tracto respiratorio </a:t>
            </a:r>
            <a:r>
              <a:rPr lang="es-ES" sz="2400" dirty="0" smtClean="0"/>
              <a:t>inferior</a:t>
            </a:r>
            <a:r>
              <a:rPr lang="es-ES" sz="2400" dirty="0"/>
              <a:t>.</a:t>
            </a:r>
            <a:endParaRPr lang="es-ES" sz="2400" dirty="0" smtClean="0"/>
          </a:p>
          <a:p>
            <a:pPr marL="285750" indent="-285750" algn="just">
              <a:buFont typeface="Arial" charset="0"/>
              <a:buChar char="•"/>
            </a:pPr>
            <a:r>
              <a:rPr lang="es-ES" sz="2400" dirty="0" smtClean="0"/>
              <a:t>También se ha  </a:t>
            </a:r>
            <a:r>
              <a:rPr lang="es-ES" sz="2400" dirty="0"/>
              <a:t>encontrado en todo el tracto gastrointestinal desde la boca hasta el recto. </a:t>
            </a:r>
            <a:endParaRPr lang="es-ES" sz="2400" dirty="0" smtClean="0"/>
          </a:p>
          <a:p>
            <a:pPr marL="285750" indent="-285750" algn="just">
              <a:buFont typeface="Arial" charset="0"/>
              <a:buChar char="•"/>
            </a:pPr>
            <a:r>
              <a:rPr lang="es-ES" sz="2400" dirty="0" smtClean="0"/>
              <a:t>El </a:t>
            </a:r>
            <a:r>
              <a:rPr lang="es-ES" sz="2400" dirty="0"/>
              <a:t>virus se ha encontrado en hisopos nasales, saliva, esputo, hisopos de garganta, sangre, bilis y heces</a:t>
            </a:r>
            <a:r>
              <a:rPr lang="es-ES" sz="2400" dirty="0" smtClean="0"/>
              <a:t>.</a:t>
            </a:r>
          </a:p>
          <a:p>
            <a:pPr marL="285750" indent="-285750" algn="just">
              <a:buFont typeface="Arial" charset="0"/>
              <a:buChar char="•"/>
            </a:pPr>
            <a:r>
              <a:rPr lang="es-ES" sz="2400" dirty="0" smtClean="0"/>
              <a:t>El </a:t>
            </a:r>
            <a:r>
              <a:rPr lang="es-ES" sz="2400" dirty="0"/>
              <a:t>virus también se ha encontrado dentro de las células que recubren el tracto respiratorio y el tracto gastrointestinal. </a:t>
            </a:r>
          </a:p>
        </p:txBody>
      </p:sp>
      <p:pic>
        <p:nvPicPr>
          <p:cNvPr id="3" name="Imagen 2"/>
          <p:cNvPicPr>
            <a:picLocks noChangeAspect="1"/>
          </p:cNvPicPr>
          <p:nvPr/>
        </p:nvPicPr>
        <p:blipFill>
          <a:blip r:embed="rId3"/>
          <a:stretch>
            <a:fillRect/>
          </a:stretch>
        </p:blipFill>
        <p:spPr>
          <a:xfrm>
            <a:off x="3241964" y="0"/>
            <a:ext cx="4842163" cy="1168447"/>
          </a:xfrm>
          <a:prstGeom prst="rect">
            <a:avLst/>
          </a:prstGeom>
        </p:spPr>
      </p:pic>
    </p:spTree>
    <p:extLst>
      <p:ext uri="{BB962C8B-B14F-4D97-AF65-F5344CB8AC3E}">
        <p14:creationId xmlns:p14="http://schemas.microsoft.com/office/powerpoint/2010/main" val="11591485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683327" y="1745673"/>
            <a:ext cx="9185564" cy="4247317"/>
          </a:xfrm>
          <a:prstGeom prst="rect">
            <a:avLst/>
          </a:prstGeom>
        </p:spPr>
        <p:txBody>
          <a:bodyPr wrap="square">
            <a:spAutoFit/>
          </a:bodyPr>
          <a:lstStyle/>
          <a:p>
            <a:endParaRPr lang="es-ES" dirty="0"/>
          </a:p>
          <a:p>
            <a:pPr marL="457200" indent="-457200" algn="just">
              <a:buFont typeface="Arial" charset="0"/>
              <a:buChar char="•"/>
            </a:pPr>
            <a:r>
              <a:rPr lang="es-ES" sz="2800" dirty="0" smtClean="0"/>
              <a:t>La aerolizacion durante las  endoscopias,  intubaciones  y extubaciones  en quirófano y  cirugías tienen un alto  índice de transmisión.</a:t>
            </a:r>
            <a:endParaRPr lang="es-ES" sz="2800" dirty="0"/>
          </a:p>
          <a:p>
            <a:pPr algn="just"/>
            <a:r>
              <a:rPr lang="es-ES" sz="2800" dirty="0" smtClean="0"/>
              <a:t> </a:t>
            </a:r>
          </a:p>
          <a:p>
            <a:pPr marL="457200" indent="-457200" algn="just">
              <a:buFont typeface="Arial" charset="0"/>
              <a:buChar char="•"/>
            </a:pPr>
            <a:r>
              <a:rPr lang="es-ES" sz="2800" dirty="0"/>
              <a:t>L</a:t>
            </a:r>
            <a:r>
              <a:rPr lang="es-ES" sz="2800" dirty="0" smtClean="0"/>
              <a:t>a </a:t>
            </a:r>
            <a:r>
              <a:rPr lang="es-ES" sz="2800" dirty="0"/>
              <a:t>C</a:t>
            </a:r>
            <a:r>
              <a:rPr lang="es-ES" sz="2800" dirty="0" smtClean="0"/>
              <a:t>irugia mínimamente invasiva tiene un alto potencial de transmisión del virus  en el ambiente quirúrgico.</a:t>
            </a:r>
          </a:p>
          <a:p>
            <a:pPr marL="457200" indent="-457200" algn="just">
              <a:buFont typeface="Arial" charset="0"/>
              <a:buChar char="•"/>
            </a:pPr>
            <a:endParaRPr lang="es-ES" sz="2800" dirty="0"/>
          </a:p>
          <a:p>
            <a:pPr marL="457200" indent="-457200" algn="just">
              <a:buFont typeface="Arial" charset="0"/>
              <a:buChar char="•"/>
            </a:pPr>
            <a:r>
              <a:rPr lang="es-ES" sz="2800" dirty="0" smtClean="0"/>
              <a:t>El uso de fuentes de energía son potencialmente causantes de aerolizacion del virus.</a:t>
            </a:r>
            <a:endParaRPr lang="es-ES_tradnl" sz="2800" dirty="0"/>
          </a:p>
        </p:txBody>
      </p:sp>
      <p:pic>
        <p:nvPicPr>
          <p:cNvPr id="3" name="Imagen 2"/>
          <p:cNvPicPr>
            <a:picLocks noChangeAspect="1"/>
          </p:cNvPicPr>
          <p:nvPr/>
        </p:nvPicPr>
        <p:blipFill>
          <a:blip r:embed="rId2"/>
          <a:stretch>
            <a:fillRect/>
          </a:stretch>
        </p:blipFill>
        <p:spPr>
          <a:xfrm>
            <a:off x="3241964" y="0"/>
            <a:ext cx="4842163" cy="1168447"/>
          </a:xfrm>
          <a:prstGeom prst="rect">
            <a:avLst/>
          </a:prstGeom>
        </p:spPr>
      </p:pic>
    </p:spTree>
    <p:extLst>
      <p:ext uri="{BB962C8B-B14F-4D97-AF65-F5344CB8AC3E}">
        <p14:creationId xmlns:p14="http://schemas.microsoft.com/office/powerpoint/2010/main" val="4273456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409700" y="803274"/>
            <a:ext cx="10515600" cy="1325563"/>
          </a:xfrm>
        </p:spPr>
        <p:txBody>
          <a:bodyPr/>
          <a:lstStyle/>
          <a:p>
            <a:r>
              <a:rPr lang="es-ES_tradnl" dirty="0" smtClean="0"/>
              <a:t>			</a:t>
            </a:r>
            <a:r>
              <a:rPr lang="es-ES_tradnl" sz="2800" dirty="0" smtClean="0"/>
              <a:t>  </a:t>
            </a:r>
            <a:r>
              <a:rPr lang="es-ES_tradnl" sz="2800" b="1" dirty="0" smtClean="0"/>
              <a:t>PAUTAS GENERALES</a:t>
            </a:r>
            <a:endParaRPr lang="es-ES_tradnl" sz="2800" b="1" dirty="0"/>
          </a:p>
        </p:txBody>
      </p:sp>
      <p:sp>
        <p:nvSpPr>
          <p:cNvPr id="5" name="Marcador de contenido 4"/>
          <p:cNvSpPr>
            <a:spLocks noGrp="1"/>
          </p:cNvSpPr>
          <p:nvPr>
            <p:ph idx="1"/>
          </p:nvPr>
        </p:nvSpPr>
        <p:spPr>
          <a:xfrm>
            <a:off x="775854" y="2128837"/>
            <a:ext cx="10744200" cy="4729163"/>
          </a:xfrm>
        </p:spPr>
        <p:txBody>
          <a:bodyPr>
            <a:normAutofit/>
          </a:bodyPr>
          <a:lstStyle/>
          <a:p>
            <a:pPr algn="just"/>
            <a:r>
              <a:rPr lang="es-ES_tradnl" dirty="0" smtClean="0"/>
              <a:t>Establecer </a:t>
            </a:r>
            <a:r>
              <a:rPr lang="es-ES_tradnl" dirty="0"/>
              <a:t>un </a:t>
            </a:r>
            <a:r>
              <a:rPr lang="es-ES_tradnl" b="1" dirty="0">
                <a:solidFill>
                  <a:schemeClr val="accent5">
                    <a:lumMod val="50000"/>
                  </a:schemeClr>
                </a:solidFill>
              </a:rPr>
              <a:t>canal de </a:t>
            </a:r>
            <a:r>
              <a:rPr lang="es-ES_tradnl" b="1" dirty="0" smtClean="0">
                <a:solidFill>
                  <a:schemeClr val="accent5">
                    <a:lumMod val="50000"/>
                  </a:schemeClr>
                </a:solidFill>
              </a:rPr>
              <a:t>comunicación </a:t>
            </a:r>
            <a:r>
              <a:rPr lang="es-ES_tradnl" dirty="0"/>
              <a:t>de </a:t>
            </a:r>
            <a:r>
              <a:rPr lang="es-ES_tradnl" b="1" dirty="0"/>
              <a:t>todo el Servicio </a:t>
            </a:r>
            <a:r>
              <a:rPr lang="es-ES_tradnl" b="1" dirty="0" smtClean="0"/>
              <a:t> </a:t>
            </a:r>
            <a:r>
              <a:rPr lang="es-ES_tradnl" dirty="0"/>
              <a:t>para que el Jefe de servicio o coordinador COVID, que esté en contacto con la </a:t>
            </a:r>
            <a:r>
              <a:rPr lang="es-ES_tradnl" dirty="0" smtClean="0"/>
              <a:t>Dirección, </a:t>
            </a:r>
            <a:r>
              <a:rPr lang="es-ES_tradnl" dirty="0"/>
              <a:t>pueda </a:t>
            </a:r>
            <a:r>
              <a:rPr lang="es-ES_tradnl" b="1" dirty="0"/>
              <a:t>actualizar a diario la </a:t>
            </a:r>
            <a:r>
              <a:rPr lang="es-ES_tradnl" b="1" dirty="0" smtClean="0"/>
              <a:t>situación </a:t>
            </a:r>
            <a:r>
              <a:rPr lang="es-ES_tradnl" b="1" dirty="0"/>
              <a:t>tanto </a:t>
            </a:r>
            <a:r>
              <a:rPr lang="es-ES_tradnl" b="1" dirty="0" smtClean="0"/>
              <a:t>del Servicio como del </a:t>
            </a:r>
            <a:r>
              <a:rPr lang="es-ES_tradnl" b="1" dirty="0"/>
              <a:t>Hospital</a:t>
            </a:r>
            <a:r>
              <a:rPr lang="es-ES_tradnl" dirty="0"/>
              <a:t>. </a:t>
            </a:r>
          </a:p>
          <a:p>
            <a:pPr algn="just"/>
            <a:r>
              <a:rPr lang="es-ES_tradnl" b="1" dirty="0" smtClean="0"/>
              <a:t>Formación </a:t>
            </a:r>
            <a:r>
              <a:rPr lang="es-ES_tradnl" b="1" dirty="0"/>
              <a:t>EPI</a:t>
            </a:r>
            <a:r>
              <a:rPr lang="es-ES_tradnl" dirty="0"/>
              <a:t>: Todo el personal </a:t>
            </a:r>
            <a:r>
              <a:rPr lang="es-ES_tradnl" dirty="0" smtClean="0"/>
              <a:t>deberá recibir formación practica </a:t>
            </a:r>
            <a:r>
              <a:rPr lang="es-ES_tradnl" dirty="0"/>
              <a:t>en EPI </a:t>
            </a:r>
            <a:r>
              <a:rPr lang="es-ES_tradnl" dirty="0" smtClean="0"/>
              <a:t>según </a:t>
            </a:r>
            <a:r>
              <a:rPr lang="es-ES_tradnl" dirty="0"/>
              <a:t>lo establecido en cada centro. </a:t>
            </a:r>
            <a:endParaRPr lang="es-ES_tradnl" dirty="0" smtClean="0"/>
          </a:p>
          <a:p>
            <a:pPr algn="just"/>
            <a:r>
              <a:rPr lang="es-ES_tradnl" b="1" dirty="0" smtClean="0"/>
              <a:t>Se recomienda el lavado de manos en los 5 momentos de contacto con pacientes.</a:t>
            </a:r>
          </a:p>
          <a:p>
            <a:pPr algn="just"/>
            <a:endParaRPr lang="es-ES_tradnl" dirty="0" smtClean="0"/>
          </a:p>
          <a:p>
            <a:endParaRPr lang="es-ES_tradnl" dirty="0"/>
          </a:p>
        </p:txBody>
      </p:sp>
      <p:pic>
        <p:nvPicPr>
          <p:cNvPr id="7" name="Imagen 6"/>
          <p:cNvPicPr>
            <a:picLocks noChangeAspect="1"/>
          </p:cNvPicPr>
          <p:nvPr/>
        </p:nvPicPr>
        <p:blipFill>
          <a:blip r:embed="rId2"/>
          <a:stretch>
            <a:fillRect/>
          </a:stretch>
        </p:blipFill>
        <p:spPr>
          <a:xfrm>
            <a:off x="3819525" y="0"/>
            <a:ext cx="4324350" cy="1089807"/>
          </a:xfrm>
          <a:prstGeom prst="rect">
            <a:avLst/>
          </a:prstGeom>
        </p:spPr>
      </p:pic>
      <p:pic>
        <p:nvPicPr>
          <p:cNvPr id="2050" name="Picture 2" descr="os 5 Momentos del Lavado de Manos – JEFA DE ENFERMER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2271" y="5278581"/>
            <a:ext cx="1544783" cy="1431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54385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353290" y="942185"/>
            <a:ext cx="11533909" cy="5915815"/>
          </a:xfrm>
        </p:spPr>
      </p:pic>
      <p:pic>
        <p:nvPicPr>
          <p:cNvPr id="5" name="Imagen 4"/>
          <p:cNvPicPr>
            <a:picLocks noChangeAspect="1"/>
          </p:cNvPicPr>
          <p:nvPr/>
        </p:nvPicPr>
        <p:blipFill>
          <a:blip r:embed="rId3"/>
          <a:stretch>
            <a:fillRect/>
          </a:stretch>
        </p:blipFill>
        <p:spPr>
          <a:xfrm>
            <a:off x="3865417" y="0"/>
            <a:ext cx="3657601" cy="921775"/>
          </a:xfrm>
          <a:prstGeom prst="rect">
            <a:avLst/>
          </a:prstGeom>
        </p:spPr>
      </p:pic>
    </p:spTree>
    <p:extLst>
      <p:ext uri="{BB962C8B-B14F-4D97-AF65-F5344CB8AC3E}">
        <p14:creationId xmlns:p14="http://schemas.microsoft.com/office/powerpoint/2010/main" val="8773195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048000" y="1856775"/>
            <a:ext cx="6096000" cy="3144451"/>
          </a:xfrm>
          <a:prstGeom prst="rect">
            <a:avLst/>
          </a:prstGeom>
        </p:spPr>
        <p:txBody>
          <a:bodyPr>
            <a:spAutoFit/>
          </a:bodyPr>
          <a:lstStyle/>
          <a:p>
            <a:pPr fontAlgn="auto">
              <a:lnSpc>
                <a:spcPts val="1700"/>
              </a:lnSpc>
              <a:spcAft>
                <a:spcPts val="1200"/>
              </a:spcAft>
            </a:pPr>
            <a:r>
              <a:rPr lang="es-ES_tradnl" b="1" i="1" kern="0" dirty="0">
                <a:latin typeface="Times" charset="0"/>
                <a:ea typeface="Calibri" charset="0"/>
                <a:cs typeface="Times" charset="0"/>
              </a:rPr>
              <a:t>Cuestiones éticas. </a:t>
            </a:r>
            <a:r>
              <a:rPr lang="es-ES_tradnl" kern="0" dirty="0">
                <a:latin typeface="Times" charset="0"/>
                <a:ea typeface="Calibri" charset="0"/>
                <a:cs typeface="Times" charset="0"/>
              </a:rPr>
              <a:t>Los equipos quirúrgicos deben atender a todo paciente con COVID-19 que requiera un tratamiento quirúrgico inaplazable. Es recomendable que los equipos quirúrgicos designados para intervenir estos pacientes tengan un entrenamiento amplio y apropiado. Por ello, se deberían constituir equipos de instrumentistas, cirujanos y anestesistas capacitados para intervenir cualquier tipo de cirugía urgente de forma ágil. Dichos equipos deberían recibir extensa formación teórica y práctica mediante simulación de las situaciones urgentes, del manejo del equipo de protección y del protocolo técnico quirúrgico. Por otro lado, las instituciones sanitarias tendrían la obligación de facilitar los medios necesarios para que se apliquen las medidas de prevención adecuadas del personal según los protocolos clínicos y las normativas vigentes. </a:t>
            </a:r>
            <a:endParaRPr lang="es-ES_tradnl" sz="1400" kern="150" dirty="0">
              <a:effectLst/>
              <a:latin typeface="Times New Roman" charset="0"/>
              <a:ea typeface="Calibri" charset="0"/>
              <a:cs typeface="Mangal" charset="0"/>
            </a:endParaRPr>
          </a:p>
        </p:txBody>
      </p:sp>
    </p:spTree>
    <p:extLst>
      <p:ext uri="{BB962C8B-B14F-4D97-AF65-F5344CB8AC3E}">
        <p14:creationId xmlns:p14="http://schemas.microsoft.com/office/powerpoint/2010/main" val="403224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794935"/>
            <a:ext cx="10515600" cy="1325563"/>
          </a:xfrm>
        </p:spPr>
        <p:txBody>
          <a:bodyPr>
            <a:normAutofit/>
          </a:bodyPr>
          <a:lstStyle/>
          <a:p>
            <a:pPr algn="ctr"/>
            <a:r>
              <a:rPr lang="es-ES_tradnl" sz="3200" b="1" dirty="0" smtClean="0"/>
              <a:t>CONSULTA EXTERNA</a:t>
            </a:r>
            <a:endParaRPr lang="es-ES_tradnl" sz="3200" b="1" dirty="0"/>
          </a:p>
        </p:txBody>
      </p:sp>
      <p:sp>
        <p:nvSpPr>
          <p:cNvPr id="3" name="Marcador de contenido 2"/>
          <p:cNvSpPr>
            <a:spLocks noGrp="1"/>
          </p:cNvSpPr>
          <p:nvPr>
            <p:ph idx="1"/>
          </p:nvPr>
        </p:nvSpPr>
        <p:spPr/>
        <p:txBody>
          <a:bodyPr/>
          <a:lstStyle/>
          <a:p>
            <a:r>
              <a:rPr lang="es-ES_tradnl" dirty="0" smtClean="0"/>
              <a:t>Suspensión </a:t>
            </a:r>
            <a:r>
              <a:rPr lang="es-ES_tradnl" dirty="0"/>
              <a:t>o </a:t>
            </a:r>
            <a:r>
              <a:rPr lang="es-ES_tradnl" dirty="0" smtClean="0"/>
              <a:t>reprogramación </a:t>
            </a:r>
            <a:r>
              <a:rPr lang="es-ES_tradnl" dirty="0"/>
              <a:t>previa </a:t>
            </a:r>
            <a:r>
              <a:rPr lang="es-ES_tradnl" dirty="0" err="1"/>
              <a:t>revisión</a:t>
            </a:r>
            <a:r>
              <a:rPr lang="es-ES_tradnl" dirty="0"/>
              <a:t> caso a caso del cirujano responsable y valorando individualmente los </a:t>
            </a:r>
            <a:r>
              <a:rPr lang="es-ES_tradnl" dirty="0" smtClean="0"/>
              <a:t>casos de trauma y/o emergencia. </a:t>
            </a:r>
          </a:p>
          <a:p>
            <a:r>
              <a:rPr lang="es-ES_tradnl" dirty="0" smtClean="0"/>
              <a:t>En </a:t>
            </a:r>
            <a:r>
              <a:rPr lang="es-ES_tradnl" dirty="0"/>
              <a:t>enfermos con </a:t>
            </a:r>
            <a:r>
              <a:rPr lang="es-ES_tradnl" dirty="0" err="1"/>
              <a:t>patología</a:t>
            </a:r>
            <a:r>
              <a:rPr lang="es-ES_tradnl" dirty="0"/>
              <a:t> </a:t>
            </a:r>
            <a:r>
              <a:rPr lang="es-ES_tradnl" dirty="0" err="1"/>
              <a:t>neoplásica</a:t>
            </a:r>
            <a:r>
              <a:rPr lang="es-ES_tradnl" dirty="0"/>
              <a:t> que deban ser vistos se les </a:t>
            </a:r>
            <a:r>
              <a:rPr lang="es-ES_tradnl" dirty="0" err="1"/>
              <a:t>atendera</a:t>
            </a:r>
            <a:r>
              <a:rPr lang="es-ES_tradnl" dirty="0"/>
              <a:t>́ teniendo en cuenta todas las medidas. El </a:t>
            </a:r>
            <a:r>
              <a:rPr lang="es-ES_tradnl" dirty="0" err="1"/>
              <a:t>médico</a:t>
            </a:r>
            <a:r>
              <a:rPr lang="es-ES_tradnl" dirty="0"/>
              <a:t>/cirujano </a:t>
            </a:r>
            <a:r>
              <a:rPr lang="es-ES_tradnl" dirty="0" err="1"/>
              <a:t>debera</a:t>
            </a:r>
            <a:r>
              <a:rPr lang="es-ES_tradnl" dirty="0"/>
              <a:t>́ llevar </a:t>
            </a:r>
            <a:r>
              <a:rPr lang="es-ES_tradnl" b="1" dirty="0"/>
              <a:t>mascarilla</a:t>
            </a:r>
            <a:r>
              <a:rPr lang="es-ES_tradnl" dirty="0"/>
              <a:t>. Aumentar la </a:t>
            </a:r>
            <a:r>
              <a:rPr lang="es-ES_tradnl" b="1" dirty="0"/>
              <a:t>distanci</a:t>
            </a:r>
            <a:r>
              <a:rPr lang="es-ES_tradnl" dirty="0"/>
              <a:t>a con el paciente y familiar para la entrevista. Recomendar que solo pase </a:t>
            </a:r>
            <a:r>
              <a:rPr lang="es-ES_tradnl" b="1" dirty="0"/>
              <a:t>un familiar </a:t>
            </a:r>
            <a:r>
              <a:rPr lang="es-ES_tradnl" dirty="0" err="1"/>
              <a:t>acompañando</a:t>
            </a:r>
            <a:r>
              <a:rPr lang="es-ES_tradnl" dirty="0"/>
              <a:t> al </a:t>
            </a:r>
            <a:r>
              <a:rPr lang="es-ES_tradnl" dirty="0" smtClean="0"/>
              <a:t>paciente, ambos con mascarilla.</a:t>
            </a:r>
            <a:endParaRPr lang="es-ES_tradnl" dirty="0"/>
          </a:p>
          <a:p>
            <a:r>
              <a:rPr lang="es-ES_tradnl" dirty="0"/>
              <a:t>Se </a:t>
            </a:r>
            <a:r>
              <a:rPr lang="es-ES_tradnl" dirty="0" err="1"/>
              <a:t>procedera</a:t>
            </a:r>
            <a:r>
              <a:rPr lang="es-ES_tradnl" dirty="0"/>
              <a:t>́ a la </a:t>
            </a:r>
            <a:r>
              <a:rPr lang="es-ES_tradnl" b="1" dirty="0"/>
              <a:t>limpieza y </a:t>
            </a:r>
            <a:r>
              <a:rPr lang="es-ES_tradnl" b="1" dirty="0" err="1"/>
              <a:t>desinfección</a:t>
            </a:r>
            <a:r>
              <a:rPr lang="es-ES_tradnl" dirty="0"/>
              <a:t> de las zonas de la consulta (mesas, teclados, etc.). </a:t>
            </a:r>
          </a:p>
          <a:p>
            <a:endParaRPr lang="es-ES_tradnl" dirty="0"/>
          </a:p>
        </p:txBody>
      </p:sp>
      <p:pic>
        <p:nvPicPr>
          <p:cNvPr id="4" name="Imagen 3"/>
          <p:cNvPicPr>
            <a:picLocks noChangeAspect="1"/>
          </p:cNvPicPr>
          <p:nvPr/>
        </p:nvPicPr>
        <p:blipFill>
          <a:blip r:embed="rId2"/>
          <a:stretch>
            <a:fillRect/>
          </a:stretch>
        </p:blipFill>
        <p:spPr>
          <a:xfrm>
            <a:off x="3952875" y="0"/>
            <a:ext cx="4324350" cy="1089807"/>
          </a:xfrm>
          <a:prstGeom prst="rect">
            <a:avLst/>
          </a:prstGeom>
        </p:spPr>
      </p:pic>
    </p:spTree>
    <p:extLst>
      <p:ext uri="{BB962C8B-B14F-4D97-AF65-F5344CB8AC3E}">
        <p14:creationId xmlns:p14="http://schemas.microsoft.com/office/powerpoint/2010/main" val="944497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Wood Type</Template>
  <TotalTime>1206</TotalTime>
  <Words>1992</Words>
  <Application>Microsoft Macintosh PowerPoint</Application>
  <PresentationFormat>Panorámica</PresentationFormat>
  <Paragraphs>147</Paragraphs>
  <Slides>35</Slides>
  <Notes>1</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35</vt:i4>
      </vt:variant>
    </vt:vector>
  </HeadingPairs>
  <TitlesOfParts>
    <vt:vector size="44" baseType="lpstr">
      <vt:lpstr>Calibri</vt:lpstr>
      <vt:lpstr>Calibri Light</vt:lpstr>
      <vt:lpstr>Mangal</vt:lpstr>
      <vt:lpstr>Times</vt:lpstr>
      <vt:lpstr>Times New Roman</vt:lpstr>
      <vt:lpstr>Wingdings</vt:lpstr>
      <vt:lpstr>Arial</vt:lpstr>
      <vt:lpstr>Arial</vt:lpstr>
      <vt:lpstr>Tema de Office</vt:lpstr>
      <vt:lpstr>Guías de Manejo de COVID 19   en Cirugia</vt:lpstr>
      <vt:lpstr>Presentación de PowerPoint</vt:lpstr>
      <vt:lpstr>Presentación de PowerPoint</vt:lpstr>
      <vt:lpstr>Presentación de PowerPoint</vt:lpstr>
      <vt:lpstr>Presentación de PowerPoint</vt:lpstr>
      <vt:lpstr>     PAUTAS GENERALES</vt:lpstr>
      <vt:lpstr>Presentación de PowerPoint</vt:lpstr>
      <vt:lpstr>Presentación de PowerPoint</vt:lpstr>
      <vt:lpstr>CONSULTA EXTERNA</vt:lpstr>
      <vt:lpstr>HOSPITALIZACION</vt:lpstr>
      <vt:lpstr>CIRUGIAS</vt:lpstr>
      <vt:lpstr>Presentación de PowerPoint</vt:lpstr>
      <vt:lpstr>Presentación de PowerPoint</vt:lpstr>
      <vt:lpstr>Presentación de PowerPoint</vt:lpstr>
      <vt:lpstr>TORMENTA DE CITOQUINAS EN COVID -19</vt:lpstr>
      <vt:lpstr>TORMENTA DE CITOQUINAS COVID   + PROCESO INFLAMATORIO QUIRURGICO </vt:lpstr>
      <vt:lpstr>Presentación de PowerPoint</vt:lpstr>
      <vt:lpstr>Presentación de PowerPoint</vt:lpstr>
      <vt:lpstr> </vt:lpstr>
      <vt:lpstr>Equipo de Protección Individual (EPI) en Quirofano </vt:lpstr>
      <vt:lpstr>Presentación de PowerPoint</vt:lpstr>
      <vt:lpstr>Presentación de PowerPoint</vt:lpstr>
      <vt:lpstr>QUIROFANO EXCLUSIVO PARA COVID 19</vt:lpstr>
      <vt:lpstr>Presentación de PowerPoint</vt:lpstr>
      <vt:lpstr>ACTIVIDAD EN QUIROFANO COVID 19</vt:lpstr>
      <vt:lpstr>Presentación de PowerPoint</vt:lpstr>
      <vt:lpstr>  Para minimizar la generación de aerosoles durante la manipulación de la vía aérea  </vt:lpstr>
      <vt:lpstr>Presentación de PowerPoint</vt:lpstr>
      <vt:lpstr> Al finalizar la Cirugía  </vt:lpstr>
      <vt:lpstr>Presentación de PowerPoint</vt:lpstr>
      <vt:lpstr>RECOMENDACIONES PARA EL MANEJO DE GASES  Y HUMOS EN CIRUGIA LAPAROSCOPICA</vt:lpstr>
      <vt:lpstr>RECOMENDACIONES PARA EL MANEJO DE GASES  Y HUMOS EN CIRUGIA LAPAROSCOPICA</vt:lpstr>
      <vt:lpstr>Presentación de PowerPoint</vt:lpstr>
      <vt:lpstr>Presentación de PowerPoint</vt:lpstr>
      <vt:lpstr>Presentación de PowerPoint</vt:lpstr>
    </vt:vector>
  </TitlesOfParts>
  <Company/>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Monica Vera Zalles</dc:creator>
  <cp:lastModifiedBy>Monica Vera Zalles</cp:lastModifiedBy>
  <cp:revision>56</cp:revision>
  <dcterms:created xsi:type="dcterms:W3CDTF">2020-04-06T19:48:23Z</dcterms:created>
  <dcterms:modified xsi:type="dcterms:W3CDTF">2020-04-14T01:44:11Z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1505253</vt:lpwstr>
  </property>
  <property fmtid="{D5CDD505-2E9C-101B-9397-08002B2CF9AE}" name="NXPowerLiteSettings" pid="3">
    <vt:lpwstr>C7000400038000</vt:lpwstr>
  </property>
  <property fmtid="{D5CDD505-2E9C-101B-9397-08002B2CF9AE}" name="NXPowerLiteVersion" pid="4">
    <vt:lpwstr>S9.0.1</vt:lpwstr>
  </property>
</Properties>
</file>